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0" r:id="rId3"/>
    <p:sldId id="281" r:id="rId4"/>
    <p:sldId id="261" r:id="rId5"/>
    <p:sldId id="259" r:id="rId6"/>
    <p:sldId id="260" r:id="rId7"/>
    <p:sldId id="263" r:id="rId8"/>
    <p:sldId id="278" r:id="rId9"/>
    <p:sldId id="262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5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66" y="3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w\Documents\Maria\Sea%20Turtles%202020\Sea%20Turtle%20Logs\Sheet%201%20log%20Jun%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'nest data'!$S$11</c:f>
              <c:strCache>
                <c:ptCount val="1"/>
                <c:pt idx="0">
                  <c:v>2020 Turtle Nest Locations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'nest data'!$L$3:$L$58</c:f>
              <c:numCache>
                <c:formatCode>0.00000</c:formatCode>
                <c:ptCount val="56"/>
                <c:pt idx="0">
                  <c:v>-81.736630000000005</c:v>
                </c:pt>
                <c:pt idx="1">
                  <c:v>-81.746089999999995</c:v>
                </c:pt>
                <c:pt idx="2">
                  <c:v>-81.745940000000004</c:v>
                </c:pt>
                <c:pt idx="3">
                  <c:v>-81.746340000000004</c:v>
                </c:pt>
                <c:pt idx="4">
                  <c:v>-81.748130000000003</c:v>
                </c:pt>
                <c:pt idx="5">
                  <c:v>-81.729140000000001</c:v>
                </c:pt>
                <c:pt idx="6">
                  <c:v>-81.749870000000001</c:v>
                </c:pt>
                <c:pt idx="7">
                  <c:v>-81.746039999999994</c:v>
                </c:pt>
                <c:pt idx="8">
                  <c:v>-81.744640000000075</c:v>
                </c:pt>
                <c:pt idx="9">
                  <c:v>-81.747980000000027</c:v>
                </c:pt>
                <c:pt idx="10">
                  <c:v>-81.751909999999995</c:v>
                </c:pt>
                <c:pt idx="11">
                  <c:v>-81.750010000000003</c:v>
                </c:pt>
                <c:pt idx="12">
                  <c:v>-81.733739999999983</c:v>
                </c:pt>
                <c:pt idx="13">
                  <c:v>-81.751670000000004</c:v>
                </c:pt>
                <c:pt idx="14">
                  <c:v>-81.745160000000027</c:v>
                </c:pt>
                <c:pt idx="15">
                  <c:v>-81.745689999999996</c:v>
                </c:pt>
                <c:pt idx="16">
                  <c:v>-81.721580000000003</c:v>
                </c:pt>
                <c:pt idx="17">
                  <c:v>-81.739710000000002</c:v>
                </c:pt>
                <c:pt idx="18">
                  <c:v>-81.746359999999996</c:v>
                </c:pt>
                <c:pt idx="19">
                  <c:v>-81.751990000000006</c:v>
                </c:pt>
                <c:pt idx="20">
                  <c:v>-81.750860000000003</c:v>
                </c:pt>
                <c:pt idx="21">
                  <c:v>-81.751630000000006</c:v>
                </c:pt>
                <c:pt idx="22">
                  <c:v>-81.728899999999982</c:v>
                </c:pt>
                <c:pt idx="23">
                  <c:v>-81.750950000000003</c:v>
                </c:pt>
                <c:pt idx="24">
                  <c:v>-81.750979999999998</c:v>
                </c:pt>
                <c:pt idx="25">
                  <c:v>-81.751930000000002</c:v>
                </c:pt>
                <c:pt idx="26">
                  <c:v>-81.748080000000002</c:v>
                </c:pt>
                <c:pt idx="27">
                  <c:v>-81.751630000000006</c:v>
                </c:pt>
                <c:pt idx="28">
                  <c:v>-81.751940000000005</c:v>
                </c:pt>
                <c:pt idx="29">
                  <c:v>-81.749989999999997</c:v>
                </c:pt>
                <c:pt idx="30">
                  <c:v>-81.737179999999995</c:v>
                </c:pt>
                <c:pt idx="31">
                  <c:v>-81.74888</c:v>
                </c:pt>
                <c:pt idx="32">
                  <c:v>-81.747920000000079</c:v>
                </c:pt>
                <c:pt idx="33">
                  <c:v>-81.749350000000007</c:v>
                </c:pt>
                <c:pt idx="34">
                  <c:v>-81.751859999999994</c:v>
                </c:pt>
                <c:pt idx="35">
                  <c:v>-81.743100000000027</c:v>
                </c:pt>
                <c:pt idx="36">
                  <c:v>-81.742130000000003</c:v>
                </c:pt>
                <c:pt idx="37">
                  <c:v>-81.729259999999996</c:v>
                </c:pt>
                <c:pt idx="38">
                  <c:v>-81.744800000000026</c:v>
                </c:pt>
                <c:pt idx="39">
                  <c:v>-81.751530000000002</c:v>
                </c:pt>
                <c:pt idx="40">
                  <c:v>-81.751490000000004</c:v>
                </c:pt>
                <c:pt idx="41">
                  <c:v>-81.746420000000057</c:v>
                </c:pt>
                <c:pt idx="42">
                  <c:v>-81.751499999999993</c:v>
                </c:pt>
                <c:pt idx="43">
                  <c:v>-81.750110000000006</c:v>
                </c:pt>
                <c:pt idx="44">
                  <c:v>-81.750110000000006</c:v>
                </c:pt>
                <c:pt idx="45">
                  <c:v>-81.746290000000059</c:v>
                </c:pt>
                <c:pt idx="46">
                  <c:v>-81.746939999999995</c:v>
                </c:pt>
                <c:pt idx="47">
                  <c:v>-81.747200000000078</c:v>
                </c:pt>
                <c:pt idx="48">
                  <c:v>-81.747839999999997</c:v>
                </c:pt>
                <c:pt idx="49">
                  <c:v>-81.728960000000001</c:v>
                </c:pt>
                <c:pt idx="50">
                  <c:v>-81.745289999999997</c:v>
                </c:pt>
                <c:pt idx="51">
                  <c:v>-81.729299999999995</c:v>
                </c:pt>
                <c:pt idx="52">
                  <c:v>-81.7517</c:v>
                </c:pt>
                <c:pt idx="53">
                  <c:v>-81.75197</c:v>
                </c:pt>
                <c:pt idx="54">
                  <c:v>-81.751660000000058</c:v>
                </c:pt>
                <c:pt idx="55">
                  <c:v>-81.750929999999997</c:v>
                </c:pt>
              </c:numCache>
            </c:numRef>
          </c:xVal>
          <c:yVal>
            <c:numRef>
              <c:f>'nest data'!$K$3:$K$58</c:f>
              <c:numCache>
                <c:formatCode>0.00000</c:formatCode>
                <c:ptCount val="56"/>
                <c:pt idx="0">
                  <c:v>25.937660000000001</c:v>
                </c:pt>
                <c:pt idx="1">
                  <c:v>25.945489999999971</c:v>
                </c:pt>
                <c:pt idx="2">
                  <c:v>25.945299999999978</c:v>
                </c:pt>
                <c:pt idx="3">
                  <c:v>25.945839999999979</c:v>
                </c:pt>
                <c:pt idx="4">
                  <c:v>25.948019999999978</c:v>
                </c:pt>
                <c:pt idx="5">
                  <c:v>25.916620000000002</c:v>
                </c:pt>
                <c:pt idx="6">
                  <c:v>25.96731999999998</c:v>
                </c:pt>
                <c:pt idx="7">
                  <c:v>25.945439999999969</c:v>
                </c:pt>
                <c:pt idx="8">
                  <c:v>25.944019999999977</c:v>
                </c:pt>
                <c:pt idx="9">
                  <c:v>25.947880000000001</c:v>
                </c:pt>
                <c:pt idx="10">
                  <c:v>25.95917</c:v>
                </c:pt>
                <c:pt idx="11">
                  <c:v>25.966989999999985</c:v>
                </c:pt>
                <c:pt idx="12">
                  <c:v>25.932980000000001</c:v>
                </c:pt>
                <c:pt idx="13">
                  <c:v>25.962559999999982</c:v>
                </c:pt>
                <c:pt idx="14">
                  <c:v>25.94459999999998</c:v>
                </c:pt>
                <c:pt idx="15">
                  <c:v>25.945239999999966</c:v>
                </c:pt>
                <c:pt idx="16">
                  <c:v>25.98081999999998</c:v>
                </c:pt>
                <c:pt idx="17">
                  <c:v>25.939979999999988</c:v>
                </c:pt>
                <c:pt idx="18">
                  <c:v>25.945779999999971</c:v>
                </c:pt>
                <c:pt idx="19">
                  <c:v>25.958860000000001</c:v>
                </c:pt>
                <c:pt idx="20">
                  <c:v>25.964970000000001</c:v>
                </c:pt>
                <c:pt idx="21">
                  <c:v>25.961439999999978</c:v>
                </c:pt>
                <c:pt idx="22">
                  <c:v>25.91328</c:v>
                </c:pt>
                <c:pt idx="23">
                  <c:v>25.964509999999979</c:v>
                </c:pt>
                <c:pt idx="24">
                  <c:v>25.96439999999998</c:v>
                </c:pt>
                <c:pt idx="25">
                  <c:v>25.958919999999985</c:v>
                </c:pt>
                <c:pt idx="26">
                  <c:v>25.947939999999985</c:v>
                </c:pt>
                <c:pt idx="27">
                  <c:v>25.961939999999977</c:v>
                </c:pt>
                <c:pt idx="28">
                  <c:v>25.958909999999989</c:v>
                </c:pt>
                <c:pt idx="29">
                  <c:v>25.95200999999998</c:v>
                </c:pt>
                <c:pt idx="30">
                  <c:v>25.93816</c:v>
                </c:pt>
                <c:pt idx="31">
                  <c:v>25.949190000000002</c:v>
                </c:pt>
                <c:pt idx="32">
                  <c:v>25.947739999999978</c:v>
                </c:pt>
                <c:pt idx="33">
                  <c:v>25.968009999999978</c:v>
                </c:pt>
                <c:pt idx="34">
                  <c:v>25.960059999999981</c:v>
                </c:pt>
                <c:pt idx="35">
                  <c:v>25.942739999999969</c:v>
                </c:pt>
                <c:pt idx="36">
                  <c:v>25.941859999999988</c:v>
                </c:pt>
                <c:pt idx="37">
                  <c:v>25.91832999999998</c:v>
                </c:pt>
                <c:pt idx="38">
                  <c:v>25.94415</c:v>
                </c:pt>
                <c:pt idx="39">
                  <c:v>25.962219999999967</c:v>
                </c:pt>
                <c:pt idx="40">
                  <c:v>25.961939999999977</c:v>
                </c:pt>
                <c:pt idx="41">
                  <c:v>25.945839999999979</c:v>
                </c:pt>
                <c:pt idx="42">
                  <c:v>25.962009999999971</c:v>
                </c:pt>
                <c:pt idx="43">
                  <c:v>25.966519999999971</c:v>
                </c:pt>
                <c:pt idx="44">
                  <c:v>25.96646999999998</c:v>
                </c:pt>
                <c:pt idx="45">
                  <c:v>25.945689999999971</c:v>
                </c:pt>
                <c:pt idx="46">
                  <c:v>25.946560000000002</c:v>
                </c:pt>
                <c:pt idx="47">
                  <c:v>25.946809999999989</c:v>
                </c:pt>
                <c:pt idx="48">
                  <c:v>25.947629999999979</c:v>
                </c:pt>
                <c:pt idx="49">
                  <c:v>25.911650000000005</c:v>
                </c:pt>
                <c:pt idx="50">
                  <c:v>25.944659999999981</c:v>
                </c:pt>
                <c:pt idx="51">
                  <c:v>25.91859999999998</c:v>
                </c:pt>
                <c:pt idx="52">
                  <c:v>25.961409999999979</c:v>
                </c:pt>
                <c:pt idx="53">
                  <c:v>25.958919999999985</c:v>
                </c:pt>
                <c:pt idx="54">
                  <c:v>25.96102999999998</c:v>
                </c:pt>
                <c:pt idx="55">
                  <c:v>25.964429999999982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AD-4125-BBC6-B38072D1CF93}"/>
            </c:ext>
          </c:extLst>
        </c:ser>
        <c:ser>
          <c:idx val="1"/>
          <c:order val="1"/>
          <c:tx>
            <c:strRef>
              <c:f>'nest data'!$V$11</c:f>
              <c:strCache>
                <c:ptCount val="1"/>
                <c:pt idx="0">
                  <c:v>Landmarks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ln w="6350"/>
            </c:spPr>
          </c:marker>
          <c:xVal>
            <c:numRef>
              <c:f>'nest data'!$X$14:$X$23</c:f>
              <c:numCache>
                <c:formatCode>0.00000</c:formatCode>
                <c:ptCount val="10"/>
                <c:pt idx="0">
                  <c:v>-81.742773</c:v>
                </c:pt>
                <c:pt idx="1">
                  <c:v>-81.739339000000001</c:v>
                </c:pt>
                <c:pt idx="2">
                  <c:v>-81.736892999999981</c:v>
                </c:pt>
                <c:pt idx="3">
                  <c:v>-81.734927000000027</c:v>
                </c:pt>
                <c:pt idx="4">
                  <c:v>-81.73335299999998</c:v>
                </c:pt>
                <c:pt idx="5">
                  <c:v>-81.730176999999998</c:v>
                </c:pt>
                <c:pt idx="6">
                  <c:v>-81.728352999999942</c:v>
                </c:pt>
                <c:pt idx="7">
                  <c:v>-81.727998999999983</c:v>
                </c:pt>
                <c:pt idx="8">
                  <c:v>-81.728123999999994</c:v>
                </c:pt>
                <c:pt idx="9">
                  <c:v>-81.728681999999978</c:v>
                </c:pt>
              </c:numCache>
            </c:numRef>
          </c:xVal>
          <c:yVal>
            <c:numRef>
              <c:f>'nest data'!$W$14:$W$23</c:f>
              <c:numCache>
                <c:formatCode>0.00000</c:formatCode>
                <c:ptCount val="10"/>
                <c:pt idx="0">
                  <c:v>25.94944999999997</c:v>
                </c:pt>
                <c:pt idx="1">
                  <c:v>25.946131999999981</c:v>
                </c:pt>
                <c:pt idx="2">
                  <c:v>25.942735999999979</c:v>
                </c:pt>
                <c:pt idx="3">
                  <c:v>25.939952000000005</c:v>
                </c:pt>
                <c:pt idx="4">
                  <c:v>25.935963000000001</c:v>
                </c:pt>
                <c:pt idx="5">
                  <c:v>25.930154000000005</c:v>
                </c:pt>
                <c:pt idx="6">
                  <c:v>25.920794999999977</c:v>
                </c:pt>
                <c:pt idx="7">
                  <c:v>25.915911999999999</c:v>
                </c:pt>
                <c:pt idx="8">
                  <c:v>25.9129</c:v>
                </c:pt>
                <c:pt idx="9">
                  <c:v>25.909649999999971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9AD-4125-BBC6-B38072D1CF93}"/>
            </c:ext>
          </c:extLst>
        </c:ser>
        <c:ser>
          <c:idx val="2"/>
          <c:order val="2"/>
          <c:tx>
            <c:strRef>
              <c:f>'nest data'!$N$2</c:f>
              <c:strCache>
                <c:ptCount val="1"/>
                <c:pt idx="0">
                  <c:v>False Crawls</c:v>
                </c:pt>
              </c:strCache>
            </c:strRef>
          </c:tx>
          <c:spPr>
            <a:ln w="28575">
              <a:noFill/>
            </a:ln>
          </c:spPr>
          <c:marker>
            <c:symbol val="dot"/>
            <c:size val="2"/>
          </c:marker>
          <c:xVal>
            <c:numRef>
              <c:f>'nest data'!$P$3:$P$120</c:f>
              <c:numCache>
                <c:formatCode>0.00000</c:formatCode>
                <c:ptCount val="118"/>
                <c:pt idx="0">
                  <c:v>-81.72927</c:v>
                </c:pt>
                <c:pt idx="1">
                  <c:v>-81.733920000000026</c:v>
                </c:pt>
                <c:pt idx="2">
                  <c:v>-81.739540000000005</c:v>
                </c:pt>
                <c:pt idx="3">
                  <c:v>-81.728819999999999</c:v>
                </c:pt>
                <c:pt idx="4">
                  <c:v>-81.73227</c:v>
                </c:pt>
                <c:pt idx="5">
                  <c:v>-81.749889999999994</c:v>
                </c:pt>
                <c:pt idx="6">
                  <c:v>-81.750979999999998</c:v>
                </c:pt>
                <c:pt idx="7">
                  <c:v>-81.751710000000003</c:v>
                </c:pt>
                <c:pt idx="8">
                  <c:v>-81.733350000000002</c:v>
                </c:pt>
                <c:pt idx="9">
                  <c:v>-81.739070000000012</c:v>
                </c:pt>
                <c:pt idx="10">
                  <c:v>-81.741020000000077</c:v>
                </c:pt>
                <c:pt idx="11">
                  <c:v>-81.748999999999995</c:v>
                </c:pt>
                <c:pt idx="12">
                  <c:v>-81.732690000000005</c:v>
                </c:pt>
                <c:pt idx="13">
                  <c:v>-81.728539999999981</c:v>
                </c:pt>
                <c:pt idx="14">
                  <c:v>-81.740520000000075</c:v>
                </c:pt>
                <c:pt idx="15">
                  <c:v>-81.747960000000077</c:v>
                </c:pt>
                <c:pt idx="16">
                  <c:v>-81.751639999999995</c:v>
                </c:pt>
                <c:pt idx="17">
                  <c:v>-81.750469999999993</c:v>
                </c:pt>
                <c:pt idx="18">
                  <c:v>-81.737630000000024</c:v>
                </c:pt>
                <c:pt idx="19">
                  <c:v>-81.740539999999996</c:v>
                </c:pt>
                <c:pt idx="20">
                  <c:v>-81.743250000000074</c:v>
                </c:pt>
                <c:pt idx="21">
                  <c:v>-81.748630000000006</c:v>
                </c:pt>
                <c:pt idx="22">
                  <c:v>-81.751440000000002</c:v>
                </c:pt>
                <c:pt idx="23">
                  <c:v>-81.733149999999995</c:v>
                </c:pt>
                <c:pt idx="24">
                  <c:v>-81.738839999999982</c:v>
                </c:pt>
                <c:pt idx="25">
                  <c:v>-81.739599999999996</c:v>
                </c:pt>
                <c:pt idx="26">
                  <c:v>-81.742530000000002</c:v>
                </c:pt>
                <c:pt idx="27">
                  <c:v>-81.749899999999997</c:v>
                </c:pt>
                <c:pt idx="28">
                  <c:v>-81.729290000000006</c:v>
                </c:pt>
                <c:pt idx="29">
                  <c:v>-81.730350000000001</c:v>
                </c:pt>
                <c:pt idx="30">
                  <c:v>-81.734350000000006</c:v>
                </c:pt>
                <c:pt idx="31">
                  <c:v>-81.751850000000005</c:v>
                </c:pt>
                <c:pt idx="32">
                  <c:v>-81.74973</c:v>
                </c:pt>
                <c:pt idx="33">
                  <c:v>-81.73152000000006</c:v>
                </c:pt>
                <c:pt idx="34">
                  <c:v>-81.729799999999983</c:v>
                </c:pt>
                <c:pt idx="35">
                  <c:v>-81.728889999999978</c:v>
                </c:pt>
                <c:pt idx="36">
                  <c:v>-81.729389999999981</c:v>
                </c:pt>
                <c:pt idx="37">
                  <c:v>-81.7517</c:v>
                </c:pt>
                <c:pt idx="38">
                  <c:v>-81.743640000000056</c:v>
                </c:pt>
                <c:pt idx="39">
                  <c:v>-81.742099999999994</c:v>
                </c:pt>
                <c:pt idx="40">
                  <c:v>-81.743440000000007</c:v>
                </c:pt>
                <c:pt idx="41">
                  <c:v>-81.749860000000027</c:v>
                </c:pt>
                <c:pt idx="42">
                  <c:v>-81.75076</c:v>
                </c:pt>
                <c:pt idx="43">
                  <c:v>-81.744230000000059</c:v>
                </c:pt>
                <c:pt idx="44">
                  <c:v>-81.734759999999994</c:v>
                </c:pt>
                <c:pt idx="45">
                  <c:v>-81.750969999999995</c:v>
                </c:pt>
                <c:pt idx="46">
                  <c:v>-81.75197</c:v>
                </c:pt>
                <c:pt idx="47">
                  <c:v>-81.729389999999981</c:v>
                </c:pt>
                <c:pt idx="48">
                  <c:v>-81.750699999999995</c:v>
                </c:pt>
                <c:pt idx="49">
                  <c:v>-81.745750000000001</c:v>
                </c:pt>
                <c:pt idx="50">
                  <c:v>-81.750749999999982</c:v>
                </c:pt>
                <c:pt idx="51">
                  <c:v>-81.751459999999994</c:v>
                </c:pt>
                <c:pt idx="52">
                  <c:v>-81.751830000000012</c:v>
                </c:pt>
                <c:pt idx="53">
                  <c:v>-81.729000999999982</c:v>
                </c:pt>
                <c:pt idx="54">
                  <c:v>-81.742787999999948</c:v>
                </c:pt>
                <c:pt idx="55">
                  <c:v>-81.743318000000002</c:v>
                </c:pt>
                <c:pt idx="56">
                  <c:v>-81.747169000000113</c:v>
                </c:pt>
                <c:pt idx="57">
                  <c:v>-81.752009999999999</c:v>
                </c:pt>
                <c:pt idx="58">
                  <c:v>-81.749420000000057</c:v>
                </c:pt>
                <c:pt idx="59">
                  <c:v>-81.744879999999995</c:v>
                </c:pt>
                <c:pt idx="60">
                  <c:v>-81.750209999999996</c:v>
                </c:pt>
                <c:pt idx="61">
                  <c:v>-81.729179999999999</c:v>
                </c:pt>
                <c:pt idx="62">
                  <c:v>-81.729290000000006</c:v>
                </c:pt>
                <c:pt idx="63">
                  <c:v>-81.736599999999996</c:v>
                </c:pt>
                <c:pt idx="64">
                  <c:v>-81.729420000000005</c:v>
                </c:pt>
                <c:pt idx="65">
                  <c:v>-81.742599999999996</c:v>
                </c:pt>
                <c:pt idx="66">
                  <c:v>-81.747890000000027</c:v>
                </c:pt>
                <c:pt idx="67">
                  <c:v>-81.750889999999998</c:v>
                </c:pt>
                <c:pt idx="68">
                  <c:v>-81.730239999999995</c:v>
                </c:pt>
                <c:pt idx="69">
                  <c:v>-81.732190000000003</c:v>
                </c:pt>
                <c:pt idx="70">
                  <c:v>-81.744640000000075</c:v>
                </c:pt>
                <c:pt idx="71">
                  <c:v>-81.731089999999995</c:v>
                </c:pt>
                <c:pt idx="72">
                  <c:v>-81.747479999999996</c:v>
                </c:pt>
                <c:pt idx="73">
                  <c:v>-81.751959999999997</c:v>
                </c:pt>
                <c:pt idx="74">
                  <c:v>-81.728610000000003</c:v>
                </c:pt>
                <c:pt idx="75">
                  <c:v>-81.748180000000005</c:v>
                </c:pt>
                <c:pt idx="76">
                  <c:v>-81.750209999999996</c:v>
                </c:pt>
                <c:pt idx="77">
                  <c:v>-81.751090000000005</c:v>
                </c:pt>
                <c:pt idx="78">
                  <c:v>-81.751310000000004</c:v>
                </c:pt>
                <c:pt idx="79">
                  <c:v>-81.751720000000006</c:v>
                </c:pt>
                <c:pt idx="80">
                  <c:v>-81.751869999999997</c:v>
                </c:pt>
                <c:pt idx="81">
                  <c:v>-81.746899999999997</c:v>
                </c:pt>
                <c:pt idx="82">
                  <c:v>-81.737630000000024</c:v>
                </c:pt>
                <c:pt idx="83">
                  <c:v>-81.750329999999991</c:v>
                </c:pt>
                <c:pt idx="84">
                  <c:v>-81.751300000000001</c:v>
                </c:pt>
                <c:pt idx="85">
                  <c:v>-81.751589999999993</c:v>
                </c:pt>
                <c:pt idx="86">
                  <c:v>-81.743979999999993</c:v>
                </c:pt>
                <c:pt idx="87">
                  <c:v>-81.751000000000005</c:v>
                </c:pt>
                <c:pt idx="88">
                  <c:v>-81.75203999999998</c:v>
                </c:pt>
                <c:pt idx="89">
                  <c:v>-81.749460000000056</c:v>
                </c:pt>
                <c:pt idx="90">
                  <c:v>-81.73545</c:v>
                </c:pt>
                <c:pt idx="91">
                  <c:v>-81.749290000000059</c:v>
                </c:pt>
                <c:pt idx="92">
                  <c:v>-81.747600000000077</c:v>
                </c:pt>
                <c:pt idx="93">
                  <c:v>-81.751920000000027</c:v>
                </c:pt>
                <c:pt idx="94">
                  <c:v>-81.729140000000001</c:v>
                </c:pt>
                <c:pt idx="95">
                  <c:v>-81.751320000000007</c:v>
                </c:pt>
                <c:pt idx="96">
                  <c:v>-81.751480000000001</c:v>
                </c:pt>
                <c:pt idx="97">
                  <c:v>-81.748869999999997</c:v>
                </c:pt>
                <c:pt idx="98">
                  <c:v>-81.751750000000001</c:v>
                </c:pt>
                <c:pt idx="99">
                  <c:v>-81.751560000000026</c:v>
                </c:pt>
                <c:pt idx="100">
                  <c:v>-81.750659999999996</c:v>
                </c:pt>
                <c:pt idx="101">
                  <c:v>-81.750240000000005</c:v>
                </c:pt>
                <c:pt idx="102">
                  <c:v>-81.738990000000001</c:v>
                </c:pt>
                <c:pt idx="103">
                  <c:v>-81.728999999999999</c:v>
                </c:pt>
                <c:pt idx="104">
                  <c:v>-81.729349999999982</c:v>
                </c:pt>
                <c:pt idx="105">
                  <c:v>-81.729159999999993</c:v>
                </c:pt>
                <c:pt idx="106">
                  <c:v>-81.749399999999994</c:v>
                </c:pt>
                <c:pt idx="107">
                  <c:v>-81.750900000000001</c:v>
                </c:pt>
                <c:pt idx="108">
                  <c:v>-81.751120000000057</c:v>
                </c:pt>
                <c:pt idx="109">
                  <c:v>-81.751859999999994</c:v>
                </c:pt>
                <c:pt idx="110">
                  <c:v>-81.744560000000078</c:v>
                </c:pt>
                <c:pt idx="111">
                  <c:v>-81.751329999999996</c:v>
                </c:pt>
                <c:pt idx="112">
                  <c:v>-81.736700000000013</c:v>
                </c:pt>
                <c:pt idx="113">
                  <c:v>-81.751560000000026</c:v>
                </c:pt>
                <c:pt idx="114">
                  <c:v>-81.749550000000056</c:v>
                </c:pt>
                <c:pt idx="115">
                  <c:v>-81.750069999999994</c:v>
                </c:pt>
                <c:pt idx="116">
                  <c:v>-81.746610000000075</c:v>
                </c:pt>
                <c:pt idx="117">
                  <c:v>-81.751930000000002</c:v>
                </c:pt>
              </c:numCache>
            </c:numRef>
          </c:xVal>
          <c:yVal>
            <c:numRef>
              <c:f>'nest data'!$O$3:$O$120</c:f>
              <c:numCache>
                <c:formatCode>0.00000</c:formatCode>
                <c:ptCount val="118"/>
                <c:pt idx="0">
                  <c:v>25.916850000000014</c:v>
                </c:pt>
                <c:pt idx="1">
                  <c:v>25.93328</c:v>
                </c:pt>
                <c:pt idx="2">
                  <c:v>25.939080000000001</c:v>
                </c:pt>
                <c:pt idx="3">
                  <c:v>25.913869999999999</c:v>
                </c:pt>
                <c:pt idx="4">
                  <c:v>25.930009999999989</c:v>
                </c:pt>
                <c:pt idx="5">
                  <c:v>25.951260000000001</c:v>
                </c:pt>
                <c:pt idx="6">
                  <c:v>25.953890000000001</c:v>
                </c:pt>
                <c:pt idx="7">
                  <c:v>25.957439999999977</c:v>
                </c:pt>
                <c:pt idx="8">
                  <c:v>25.93248999999998</c:v>
                </c:pt>
                <c:pt idx="9">
                  <c:v>25.939699999999977</c:v>
                </c:pt>
                <c:pt idx="10">
                  <c:v>25.94122999999998</c:v>
                </c:pt>
                <c:pt idx="11">
                  <c:v>25.968609999999973</c:v>
                </c:pt>
                <c:pt idx="12">
                  <c:v>25.931809999999999</c:v>
                </c:pt>
                <c:pt idx="13">
                  <c:v>25.912439999999982</c:v>
                </c:pt>
                <c:pt idx="14">
                  <c:v>25.940550000000002</c:v>
                </c:pt>
                <c:pt idx="15">
                  <c:v>25.94783</c:v>
                </c:pt>
                <c:pt idx="16">
                  <c:v>25.961789999999979</c:v>
                </c:pt>
                <c:pt idx="17">
                  <c:v>25.95313999999998</c:v>
                </c:pt>
                <c:pt idx="18">
                  <c:v>25.938239999999979</c:v>
                </c:pt>
                <c:pt idx="19">
                  <c:v>25.94055999999998</c:v>
                </c:pt>
                <c:pt idx="20">
                  <c:v>25.942579999999978</c:v>
                </c:pt>
                <c:pt idx="21">
                  <c:v>25.948549999999972</c:v>
                </c:pt>
                <c:pt idx="22">
                  <c:v>25.955509999999979</c:v>
                </c:pt>
                <c:pt idx="23">
                  <c:v>25.931930000000001</c:v>
                </c:pt>
                <c:pt idx="24">
                  <c:v>25.939109999999989</c:v>
                </c:pt>
                <c:pt idx="25">
                  <c:v>25.939699999999977</c:v>
                </c:pt>
                <c:pt idx="26">
                  <c:v>25.941929999999989</c:v>
                </c:pt>
                <c:pt idx="27">
                  <c:v>25.950759999999981</c:v>
                </c:pt>
                <c:pt idx="28">
                  <c:v>25.920870000000001</c:v>
                </c:pt>
                <c:pt idx="29">
                  <c:v>25.925219999999971</c:v>
                </c:pt>
                <c:pt idx="30">
                  <c:v>25.934460000000001</c:v>
                </c:pt>
                <c:pt idx="31">
                  <c:v>25.959150000000001</c:v>
                </c:pt>
                <c:pt idx="32">
                  <c:v>25.967939999999981</c:v>
                </c:pt>
                <c:pt idx="33">
                  <c:v>25.928639999999969</c:v>
                </c:pt>
                <c:pt idx="34">
                  <c:v>25.90977999999998</c:v>
                </c:pt>
                <c:pt idx="35">
                  <c:v>25.914480000000001</c:v>
                </c:pt>
                <c:pt idx="36">
                  <c:v>25.91823999999998</c:v>
                </c:pt>
                <c:pt idx="37">
                  <c:v>25.961390000000002</c:v>
                </c:pt>
                <c:pt idx="38">
                  <c:v>25.970089999999981</c:v>
                </c:pt>
                <c:pt idx="39">
                  <c:v>25.970020000000002</c:v>
                </c:pt>
                <c:pt idx="40">
                  <c:v>25.970199999999977</c:v>
                </c:pt>
                <c:pt idx="41">
                  <c:v>25.96781</c:v>
                </c:pt>
                <c:pt idx="42">
                  <c:v>25.953009999999981</c:v>
                </c:pt>
                <c:pt idx="43">
                  <c:v>25.943460000000002</c:v>
                </c:pt>
                <c:pt idx="44">
                  <c:v>25.9344</c:v>
                </c:pt>
                <c:pt idx="45">
                  <c:v>25.964439999999982</c:v>
                </c:pt>
                <c:pt idx="46">
                  <c:v>25.95876999999998</c:v>
                </c:pt>
                <c:pt idx="47">
                  <c:v>25.916960000000014</c:v>
                </c:pt>
                <c:pt idx="48">
                  <c:v>25.953099999999989</c:v>
                </c:pt>
                <c:pt idx="49">
                  <c:v>25.96988</c:v>
                </c:pt>
                <c:pt idx="50">
                  <c:v>25.965509999999966</c:v>
                </c:pt>
                <c:pt idx="51">
                  <c:v>25.956980000000001</c:v>
                </c:pt>
                <c:pt idx="52">
                  <c:v>25.957809999999988</c:v>
                </c:pt>
                <c:pt idx="53">
                  <c:v>25.919411999999987</c:v>
                </c:pt>
                <c:pt idx="54">
                  <c:v>25.942249999999973</c:v>
                </c:pt>
                <c:pt idx="55">
                  <c:v>25.94313799999998</c:v>
                </c:pt>
                <c:pt idx="56">
                  <c:v>25.946767999999981</c:v>
                </c:pt>
                <c:pt idx="57">
                  <c:v>25.959040000000002</c:v>
                </c:pt>
                <c:pt idx="58">
                  <c:v>25.9679</c:v>
                </c:pt>
                <c:pt idx="59">
                  <c:v>25.96983999999998</c:v>
                </c:pt>
                <c:pt idx="60">
                  <c:v>25.966349999999967</c:v>
                </c:pt>
                <c:pt idx="61">
                  <c:v>25.919999999999987</c:v>
                </c:pt>
                <c:pt idx="62">
                  <c:v>25.92117</c:v>
                </c:pt>
                <c:pt idx="63">
                  <c:v>25.938389999999977</c:v>
                </c:pt>
                <c:pt idx="64">
                  <c:v>25.920190000000002</c:v>
                </c:pt>
                <c:pt idx="65">
                  <c:v>25.942299999999971</c:v>
                </c:pt>
                <c:pt idx="66">
                  <c:v>25.947719999999979</c:v>
                </c:pt>
                <c:pt idx="67">
                  <c:v>25.964639999999971</c:v>
                </c:pt>
                <c:pt idx="68">
                  <c:v>25.925309999999978</c:v>
                </c:pt>
                <c:pt idx="69">
                  <c:v>25.93084</c:v>
                </c:pt>
                <c:pt idx="70">
                  <c:v>25.94406</c:v>
                </c:pt>
                <c:pt idx="71">
                  <c:v>25.927439999999979</c:v>
                </c:pt>
                <c:pt idx="72">
                  <c:v>25.94717</c:v>
                </c:pt>
                <c:pt idx="73">
                  <c:v>25.960479999999979</c:v>
                </c:pt>
                <c:pt idx="74">
                  <c:v>25.91329</c:v>
                </c:pt>
                <c:pt idx="75">
                  <c:v>25.947970000000005</c:v>
                </c:pt>
                <c:pt idx="76">
                  <c:v>25.952190000000002</c:v>
                </c:pt>
                <c:pt idx="77">
                  <c:v>25.954920000000001</c:v>
                </c:pt>
                <c:pt idx="78">
                  <c:v>25.955249999999971</c:v>
                </c:pt>
                <c:pt idx="79">
                  <c:v>25.957360000000001</c:v>
                </c:pt>
                <c:pt idx="80">
                  <c:v>25.959599999999977</c:v>
                </c:pt>
                <c:pt idx="81">
                  <c:v>25.969209999999979</c:v>
                </c:pt>
                <c:pt idx="82">
                  <c:v>25.938379999999981</c:v>
                </c:pt>
                <c:pt idx="83">
                  <c:v>25.966029999999982</c:v>
                </c:pt>
                <c:pt idx="84">
                  <c:v>25.962789999999966</c:v>
                </c:pt>
                <c:pt idx="85">
                  <c:v>25.956719999999979</c:v>
                </c:pt>
                <c:pt idx="86">
                  <c:v>25.970009999999977</c:v>
                </c:pt>
                <c:pt idx="87">
                  <c:v>25.96406</c:v>
                </c:pt>
                <c:pt idx="88">
                  <c:v>25.960779999999982</c:v>
                </c:pt>
                <c:pt idx="89">
                  <c:v>25.967849999999981</c:v>
                </c:pt>
                <c:pt idx="90">
                  <c:v>25.93582</c:v>
                </c:pt>
                <c:pt idx="91">
                  <c:v>25.968509999999966</c:v>
                </c:pt>
                <c:pt idx="92">
                  <c:v>25.96758999999998</c:v>
                </c:pt>
                <c:pt idx="93">
                  <c:v>25.958870000000001</c:v>
                </c:pt>
                <c:pt idx="94">
                  <c:v>25.91178</c:v>
                </c:pt>
                <c:pt idx="95">
                  <c:v>25.96318999999998</c:v>
                </c:pt>
                <c:pt idx="96">
                  <c:v>25.95773999999998</c:v>
                </c:pt>
                <c:pt idx="97">
                  <c:v>25.949280000000002</c:v>
                </c:pt>
                <c:pt idx="98">
                  <c:v>25.957409999999989</c:v>
                </c:pt>
                <c:pt idx="99">
                  <c:v>25.95646</c:v>
                </c:pt>
                <c:pt idx="100">
                  <c:v>25.953959999999999</c:v>
                </c:pt>
                <c:pt idx="101">
                  <c:v>25.95267999999998</c:v>
                </c:pt>
                <c:pt idx="102">
                  <c:v>25.939319999999981</c:v>
                </c:pt>
                <c:pt idx="103">
                  <c:v>25.915111</c:v>
                </c:pt>
                <c:pt idx="104">
                  <c:v>25.912050000000001</c:v>
                </c:pt>
                <c:pt idx="105">
                  <c:v>25.916960000000014</c:v>
                </c:pt>
                <c:pt idx="106">
                  <c:v>25.968399999999971</c:v>
                </c:pt>
                <c:pt idx="107">
                  <c:v>25.964549999999971</c:v>
                </c:pt>
                <c:pt idx="108">
                  <c:v>25.963399999999982</c:v>
                </c:pt>
                <c:pt idx="109">
                  <c:v>25.95913999999998</c:v>
                </c:pt>
                <c:pt idx="110">
                  <c:v>25.943679999999979</c:v>
                </c:pt>
                <c:pt idx="111">
                  <c:v>25.96285</c:v>
                </c:pt>
                <c:pt idx="112">
                  <c:v>25.93731</c:v>
                </c:pt>
                <c:pt idx="113">
                  <c:v>25.961709999999982</c:v>
                </c:pt>
                <c:pt idx="114">
                  <c:v>25.950890000000001</c:v>
                </c:pt>
                <c:pt idx="115">
                  <c:v>25.95176</c:v>
                </c:pt>
                <c:pt idx="116">
                  <c:v>25.945900000000002</c:v>
                </c:pt>
                <c:pt idx="117">
                  <c:v>25.959060000000001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9AD-4125-BBC6-B38072D1CF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181568"/>
        <c:axId val="73802496"/>
      </c:scatterChart>
      <c:valAx>
        <c:axId val="89181568"/>
        <c:scaling>
          <c:orientation val="minMax"/>
        </c:scaling>
        <c:delete val="0"/>
        <c:axPos val="b"/>
        <c:numFmt formatCode="0.00" sourceLinked="0"/>
        <c:majorTickMark val="out"/>
        <c:minorTickMark val="none"/>
        <c:tickLblPos val="nextTo"/>
        <c:spPr>
          <a:ln w="19050">
            <a:solidFill>
              <a:srgbClr val="0070C0">
                <a:alpha val="46000"/>
              </a:srgbClr>
            </a:solidFill>
          </a:ln>
        </c:spPr>
        <c:crossAx val="73802496"/>
        <c:crosses val="autoZero"/>
        <c:crossBetween val="midCat"/>
      </c:valAx>
      <c:valAx>
        <c:axId val="73802496"/>
        <c:scaling>
          <c:orientation val="minMax"/>
          <c:max val="25.97"/>
        </c:scaling>
        <c:delete val="0"/>
        <c:axPos val="l"/>
        <c:majorGridlines/>
        <c:numFmt formatCode="0.00" sourceLinked="0"/>
        <c:majorTickMark val="out"/>
        <c:minorTickMark val="none"/>
        <c:tickLblPos val="high"/>
        <c:spPr>
          <a:ln w="15875"/>
        </c:spPr>
        <c:crossAx val="89181568"/>
        <c:crosses val="autoZero"/>
        <c:crossBetween val="midCat"/>
      </c:valAx>
    </c:plotArea>
    <c:legend>
      <c:legendPos val="tr"/>
      <c:overlay val="0"/>
      <c:spPr>
        <a:ln>
          <a:solidFill>
            <a:srgbClr val="FF0000">
              <a:alpha val="32000"/>
            </a:srgbClr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53347-5E0C-467E-9D1A-8C4CE79D2CD3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F35FD-C4E4-4039-8276-51B5D08FDC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16D53-1232-453C-BBDA-4553722E06E7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2A88D-057C-48AF-AFDF-76DE82E38EB4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C0C66-6625-495B-9239-BA42547A13DF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6504-CA17-4C54-A098-4CB00A304056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6AFE-B959-4BC4-AAA5-6300AF47D806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66CE-C06E-4088-B105-202BE451D395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566-6EC7-4B37-8091-40E1D918FDF2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E26-BCC8-444E-A334-52C22F5BF806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9669-7492-4646-8373-AF9D61D1E32A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F78AB-3DF3-463E-8E33-3CD7C9ABECBA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4DC9-34C8-4822-BAE1-40DB1C540414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5747B-2378-4E44-AA59-E286DEE1781C}" type="datetime1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City of Marco Island B&amp;CR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D894B-96C8-48EB-AC64-3051E6D2C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myfwc.com/media/18511/seaturtle-lightingguidelines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turtlesafeonline.com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Sea Turtle Nesting Season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Tyler / B&amp;CR Advisory Committee</a:t>
            </a:r>
          </a:p>
          <a:p>
            <a:r>
              <a:rPr lang="en-US" dirty="0"/>
              <a:t>July, 2020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17526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81000"/>
            <a:ext cx="24003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81000"/>
            <a:ext cx="25050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Interior light – Condominium Window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3810000" cy="476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52600"/>
            <a:ext cx="3706639" cy="47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23E62F5-C973-48C0-ACC1-A4BBAE402C5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48400" y="228600"/>
            <a:ext cx="2895600" cy="5943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Collier Boulevard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From Gulfview parking lot, looking north.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Not beach-facing, but the same street lighting fixtures run the length of Collier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5791200" cy="377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816" y="3124200"/>
            <a:ext cx="582018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638800" y="1219200"/>
            <a:ext cx="3276600" cy="2438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Note: Blue circle shows location of exterior lights that show up in the second picture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en-US" sz="2000" dirty="0">
                <a:solidFill>
                  <a:srgbClr val="0070C0"/>
                </a:solidFill>
              </a:rPr>
              <a:t>Resident concerns regarding safety at night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228600"/>
            <a:ext cx="524074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2400"/>
            <a:ext cx="525139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895600" y="106680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743200" y="426720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867400" y="228600"/>
            <a:ext cx="3048000" cy="1295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Parking Garage</a:t>
            </a:r>
            <a:br>
              <a:rPr lang="en-US" dirty="0"/>
            </a:b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562600" y="3733800"/>
            <a:ext cx="3429000" cy="31242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February 2020 workshop with the Sea Turtle Conservancy.</a:t>
            </a:r>
          </a:p>
          <a:p>
            <a:pPr>
              <a:buNone/>
            </a:pPr>
            <a:r>
              <a:rPr lang="en-US" dirty="0"/>
              <a:t>They will </a:t>
            </a:r>
            <a:r>
              <a:rPr lang="en-US" b="1" i="1" dirty="0"/>
              <a:t>provide funding </a:t>
            </a:r>
            <a:r>
              <a:rPr lang="en-US" dirty="0"/>
              <a:t>for turtle-friendly fixtures (facility pays for installation.)</a:t>
            </a:r>
          </a:p>
          <a:p>
            <a:pPr>
              <a:buNone/>
            </a:pPr>
            <a:r>
              <a:rPr lang="en-US" dirty="0"/>
              <a:t>Please encourage ALL condos an hotels to sign up for a FREE consult with STC.</a:t>
            </a:r>
          </a:p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Observations on the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filter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EncapSulite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® device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economic, estimated price $ 3 each.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Provides a diagnostic tool for specific fixtures AND can be used as a screening tool on a section of beach.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/>
              <a:t>Shared with Code Enforcement (CSO Andrew </a:t>
            </a:r>
            <a:r>
              <a:rPr lang="en-US" sz="2800" dirty="0" err="1"/>
              <a:t>Lindenmuth</a:t>
            </a:r>
            <a:r>
              <a:rPr lang="en-US" sz="2800" dirty="0"/>
              <a:t>) for feedback assessment (not for enforcement purposes).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Things to do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we find specific technical information ?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wavelengths do filtered colors blue, green and purple correspond to ?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color corresponds to 560 nm through the filter?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https://myfwc.com/media/18511/seaturtle-lightingguidelines.pdf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 Light Flashlight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752600"/>
            <a:ext cx="48768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Turtles are unaffected by amber, orange and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redlight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Flashlight obtained from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file"/>
              </a:rPr>
              <a:t>turtlesafeonline.com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sold as “Certified Turtle Safe Flashlight”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Seven LEDs in the lamp emit only red light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3200" dirty="0"/>
              <a:t>Flashlight provided to Code Enforcement for their assessment.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0419" y="1905000"/>
            <a:ext cx="361543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Nest close to the waterline, directly down beach from Crescent Beach condo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572000" y="1600201"/>
            <a:ext cx="4419600" cy="198119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Photos looking back towards condo, SAME LOCATION, with and without flashlight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6400"/>
            <a:ext cx="3886200" cy="291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70078"/>
            <a:ext cx="4572000" cy="343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60310" y="6183868"/>
            <a:ext cx="1478290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Shaky hands !</a:t>
            </a:r>
          </a:p>
        </p:txBody>
      </p:sp>
      <p:cxnSp>
        <p:nvCxnSpPr>
          <p:cNvPr id="8" name="Elbow Connector 7"/>
          <p:cNvCxnSpPr/>
          <p:nvPr/>
        </p:nvCxnSpPr>
        <p:spPr>
          <a:xfrm rot="5400000" flipH="1" flipV="1">
            <a:off x="4000500" y="3695700"/>
            <a:ext cx="2819400" cy="274320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June 27 Obstacle  - Big sand pit – 9:58 PM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-sufficient to trap a turtle hatchling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524000"/>
            <a:ext cx="5672138" cy="528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0" y="1600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South   Seas  4   to   South   Seas   2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6800"/>
            <a:ext cx="2443163" cy="121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City of Marco Island B&amp;CR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Sequence from Movie “Chasing Coral” – Netflix, (2017)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962400"/>
            <a:ext cx="3810000" cy="255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47800"/>
            <a:ext cx="35771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524000"/>
            <a:ext cx="3175890" cy="191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267200"/>
            <a:ext cx="2895600" cy="226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343400" y="2438400"/>
            <a:ext cx="1143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267200" y="5257800"/>
            <a:ext cx="1143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58000" y="3505200"/>
            <a:ext cx="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Obstacle – near to Turtle nests - Sand Dollar 9:43 PM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5105400" cy="514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38800" y="2438400"/>
            <a:ext cx="2819400" cy="990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A Styrofoam cooler, filled with trash from a day at the beach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cluster of nests past the SS IV line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- 3 views, same location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5086350" cy="475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350520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SS IV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133600"/>
            <a:ext cx="329716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276600" y="2743200"/>
            <a:ext cx="3048000" cy="3048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8800" y="51054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Shows that lights from the northern end of the beach can illuminate the  south end of Sand Dollar.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038600"/>
            <a:ext cx="157878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1295400" y="3886200"/>
            <a:ext cx="1981200" cy="6096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9600" y="3962400"/>
            <a:ext cx="2061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Nest </a:t>
            </a:r>
          </a:p>
          <a:p>
            <a:r>
              <a:rPr lang="en-US" dirty="0">
                <a:solidFill>
                  <a:schemeClr val="accent6"/>
                </a:solidFill>
              </a:rPr>
              <a:t>GPS</a:t>
            </a:r>
          </a:p>
          <a:p>
            <a:r>
              <a:rPr lang="en-US" dirty="0">
                <a:solidFill>
                  <a:schemeClr val="accent6"/>
                </a:solidFill>
              </a:rPr>
              <a:t>25.94530 -81.74594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Objectives : Goals &amp;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b="1" dirty="0"/>
              <a:t>Reduce the number of disoriented nests on Marco Island. </a:t>
            </a:r>
          </a:p>
          <a:p>
            <a:pPr marL="514350" indent="-514350">
              <a:buNone/>
            </a:pPr>
            <a:r>
              <a:rPr lang="en-US" b="1" dirty="0"/>
              <a:t>         Disorientation in 2019 on Marco was 15 / 77 or 19% in 2019</a:t>
            </a:r>
          </a:p>
          <a:p>
            <a:pPr marL="514350" indent="-514350">
              <a:buNone/>
            </a:pPr>
            <a:endParaRPr lang="en-US" b="1" dirty="0"/>
          </a:p>
          <a:p>
            <a:pPr marL="514350" indent="-514350">
              <a:buFont typeface="Wingdings" pitchFamily="2" charset="2"/>
              <a:buChar char="Ø"/>
            </a:pPr>
            <a:r>
              <a:rPr lang="en-US" dirty="0"/>
              <a:t>Educate condominium residents and beach property managers on how they can help. Desired result is an educated and enthusiastic community.</a:t>
            </a:r>
          </a:p>
          <a:p>
            <a:pPr marL="514350" indent="-514350">
              <a:buNone/>
            </a:pPr>
            <a:endParaRPr lang="en-US" dirty="0"/>
          </a:p>
          <a:p>
            <a:pPr marL="514350" indent="-514350">
              <a:buFont typeface="Wingdings" pitchFamily="2" charset="2"/>
              <a:buChar char="Ø"/>
            </a:pPr>
            <a:r>
              <a:rPr lang="en-US" dirty="0"/>
              <a:t>Recommend an updated Ordinance to City Council, reflecting new understanding on Turtle behaviors since the previous Ordinance was adopted.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dirty="0"/>
          </a:p>
          <a:p>
            <a:pPr marL="514350" indent="-514350">
              <a:buFont typeface="Wingdings" pitchFamily="2" charset="2"/>
              <a:buChar char="Ø"/>
            </a:pPr>
            <a:r>
              <a:rPr lang="en-US" dirty="0"/>
              <a:t>Assist and enable MIPD with tools to provide a more results-driven enforcement, with little to no additional resources and no added budgetary stress.</a:t>
            </a:r>
          </a:p>
          <a:p>
            <a:pPr marL="514350" indent="-514350">
              <a:buNone/>
            </a:pPr>
            <a:endParaRPr lang="en-US" dirty="0"/>
          </a:p>
          <a:p>
            <a:pPr marL="514350" indent="-514350">
              <a:buFont typeface="Wingdings" pitchFamily="2" charset="2"/>
              <a:buChar char="Ø"/>
            </a:pPr>
            <a:r>
              <a:rPr lang="en-US" dirty="0"/>
              <a:t>Enable functional collaboration between Collier County beach monitors, BACR and MIPD. </a:t>
            </a:r>
            <a:r>
              <a:rPr lang="en-US" i="1" dirty="0">
                <a:solidFill>
                  <a:srgbClr val="FF0000"/>
                </a:solidFill>
              </a:rPr>
              <a:t>It takes an Island (and beyond) !</a:t>
            </a:r>
            <a:endParaRPr lang="en-US" dirty="0">
              <a:solidFill>
                <a:srgbClr val="FF0000"/>
              </a:solidFill>
            </a:endParaRPr>
          </a:p>
          <a:p>
            <a:pPr marL="914400" lvl="1" indent="-51435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Data Collaboration with Collier County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3100" dirty="0" err="1">
                <a:solidFill>
                  <a:srgbClr val="0070C0"/>
                </a:solidFill>
              </a:rPr>
              <a:t>Yesenia</a:t>
            </a:r>
            <a:r>
              <a:rPr lang="en-US" sz="3100" dirty="0">
                <a:solidFill>
                  <a:srgbClr val="0070C0"/>
                </a:solidFill>
              </a:rPr>
              <a:t> </a:t>
            </a:r>
            <a:r>
              <a:rPr lang="en-US" sz="3100" dirty="0" err="1">
                <a:solidFill>
                  <a:srgbClr val="0070C0"/>
                </a:solidFill>
              </a:rPr>
              <a:t>Olvera</a:t>
            </a:r>
            <a:r>
              <a:rPr lang="en-US" sz="3100" dirty="0">
                <a:solidFill>
                  <a:srgbClr val="0070C0"/>
                </a:solidFill>
              </a:rPr>
              <a:t> &amp; Maura Krause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352800"/>
            <a:ext cx="22955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hart 5"/>
          <p:cNvGraphicFramePr/>
          <p:nvPr/>
        </p:nvGraphicFramePr>
        <p:xfrm>
          <a:off x="228600" y="1905000"/>
          <a:ext cx="5257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3600" y="2057400"/>
            <a:ext cx="3132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Data reflects status July 1,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356188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Grill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0" y="4419600"/>
            <a:ext cx="332142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2600" y="3505200"/>
            <a:ext cx="284052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TT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Tying it all together with Code Enforcement - 1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886200"/>
            <a:ext cx="8153400" cy="2239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Nests on the beach have ANTICIPATED HATCHING DATES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Data shared with Code Enforcement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e-mail from Code Enforcement to buildings in the area of the nest </a:t>
            </a:r>
            <a:r>
              <a:rPr lang="en-US" sz="2400" b="1" i="1" dirty="0"/>
              <a:t>ahead of time</a:t>
            </a:r>
            <a:r>
              <a:rPr lang="en-US" sz="2400" dirty="0"/>
              <a:t>, anticipating this will encourage compliance in those buildings at the appropriate times.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Opinion - No need for ‘warning tickets’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809750"/>
            <a:ext cx="4724400" cy="161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Marco Island B&amp;CR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050"/>
            <a:ext cx="54102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76866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343400"/>
            <a:ext cx="7705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3800" y="4953000"/>
            <a:ext cx="3886200" cy="381000"/>
          </a:xfrm>
          <a:prstGeom prst="rect">
            <a:avLst/>
          </a:prstGeom>
          <a:solidFill>
            <a:schemeClr val="accent5">
              <a:lumMod val="20000"/>
              <a:lumOff val="8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"/>
            <a:ext cx="54102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Recommendation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dirty="0"/>
              <a:t>In addition to e-mails to condominium managers, reminders to individual residents who want to sign up, “Turtle Enforcement” texts / e-mails should be delivered.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dirty="0"/>
              <a:t>Only residents in buildings close to hatching areas would be alerted in appropriate time windows (require advice from County on ‘appropriate’)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dirty="0"/>
              <a:t>Once established, no additional cost to the City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4419600" cy="117316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Gulfview Plan from the Beach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4419600" cy="396239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58 N. Collier Blvd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Phone #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533400"/>
            <a:ext cx="3211876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29200" y="2438400"/>
            <a:ext cx="10502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floor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3048000"/>
            <a:ext cx="10502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floor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990600"/>
            <a:ext cx="107914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floor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4876800"/>
            <a:ext cx="96212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floor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5562600"/>
            <a:ext cx="101373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Gulfview</a:t>
            </a:r>
          </a:p>
          <a:p>
            <a:r>
              <a:rPr lang="en-US" dirty="0">
                <a:solidFill>
                  <a:schemeClr val="bg1"/>
                </a:solidFill>
              </a:rPr>
              <a:t>Garage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5738862" y="5246132"/>
            <a:ext cx="1119138" cy="5450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5204739" y="5650468"/>
            <a:ext cx="943599" cy="2352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943600" y="990600"/>
            <a:ext cx="943599" cy="2352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72200" y="2590800"/>
            <a:ext cx="685800" cy="37430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</p:cNvCxnSpPr>
          <p:nvPr/>
        </p:nvCxnSpPr>
        <p:spPr>
          <a:xfrm flipV="1">
            <a:off x="6003288" y="3117502"/>
            <a:ext cx="930912" cy="1151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53200" y="609600"/>
            <a:ext cx="769763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08 units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3800" y="609600"/>
            <a:ext cx="769763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09 units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0" y="3962400"/>
            <a:ext cx="9332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floor</a:t>
            </a: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5648235" y="4331732"/>
            <a:ext cx="1262103" cy="6329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4038600"/>
            <a:ext cx="48497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 development</a:t>
            </a:r>
          </a:p>
          <a:p>
            <a:r>
              <a:rPr lang="en-US" dirty="0"/>
              <a:t>A ‘flip book’ of building exteriors along the beach.</a:t>
            </a:r>
          </a:p>
          <a:p>
            <a:endParaRPr lang="en-US" dirty="0"/>
          </a:p>
          <a:p>
            <a:r>
              <a:rPr lang="en-US" dirty="0"/>
              <a:t>Helps enforcement to identify buildings and</a:t>
            </a:r>
          </a:p>
          <a:p>
            <a:r>
              <a:rPr lang="en-US" dirty="0"/>
              <a:t>To estimate violation units.</a:t>
            </a:r>
          </a:p>
          <a:p>
            <a:endParaRPr lang="en-US" dirty="0"/>
          </a:p>
          <a:p>
            <a:r>
              <a:rPr lang="en-US" dirty="0"/>
              <a:t>Saves time, adds evidential value.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Marco Island B&amp;CR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Conclusions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Andrew Tyler, B&amp;CR Advisory Committee, July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Making good progress on condominium education, enforcement assistance, and using the County survey data to inform targeted enforcement.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To my knowledge, the approaches we are using on Marco Island are a unique combination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Depending upon outcomes and review, the City might consider a “Handbook” of Sea Turtle enforcement guidelines, to share with other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This slide set covers the following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Objectives for 2020 Turtle Season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County-wide summary to date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One building example – Gulfview actions this year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Turtle safe lighting, what is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to Assess Turtle safe lighting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“Turtle Safe “ flashlights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Collaboration with County Staff &amp; their contribution to targeted code enforcement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Working with Code Enforcement to deliver the primary objective.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7010400" cy="647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9200" y="457201"/>
            <a:ext cx="293182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Barefoot Beach County Preserve 336 ,56 %,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2401" y="971551"/>
            <a:ext cx="234378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Delnor</a:t>
            </a:r>
            <a:r>
              <a:rPr lang="en-US" sz="1200" dirty="0">
                <a:solidFill>
                  <a:schemeClr val="bg1"/>
                </a:solidFill>
              </a:rPr>
              <a:t> Wiggins State </a:t>
            </a:r>
            <a:r>
              <a:rPr lang="en-US" sz="1200" b="1" dirty="0">
                <a:solidFill>
                  <a:schemeClr val="bg1"/>
                </a:solidFill>
              </a:rPr>
              <a:t>Park 82, 70%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2401" y="1428751"/>
            <a:ext cx="189141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Vanderbilt Beach 306, 46%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2400" y="1885951"/>
            <a:ext cx="190795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Park Shore Beach 234, 55%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2686051"/>
            <a:ext cx="1754006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City of Naples  310, 42 %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3943350"/>
            <a:ext cx="2026452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Keewaydin Island  795, 65 %,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4572001"/>
            <a:ext cx="155222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Sea Oat Island 8, 25%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9601" y="5257801"/>
            <a:ext cx="1762277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City of Marco  206,  67 %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6324600"/>
            <a:ext cx="172245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Cape Romano 237, 57 %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3200" y="6400801"/>
            <a:ext cx="174759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10,000 Islands 241, 65 %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4001" y="2057400"/>
            <a:ext cx="448565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Numbers Collated by</a:t>
            </a:r>
          </a:p>
          <a:p>
            <a:r>
              <a:rPr lang="en-US" u="sng" dirty="0"/>
              <a:t>Collier County, 2020 Season through end June</a:t>
            </a:r>
          </a:p>
          <a:p>
            <a:r>
              <a:rPr lang="en-US" dirty="0"/>
              <a:t>Total Crawls, False Crawls 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3505200"/>
            <a:ext cx="36401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County Averages, season to date</a:t>
            </a:r>
          </a:p>
          <a:p>
            <a:r>
              <a:rPr lang="en-US" dirty="0"/>
              <a:t>Total Crawls: 2755, False Crawls 58 %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Reduce Nest disorientations among Marco Island Sea Turtle nest hatchings.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do this by incorporating data gathered by Collier County survey staff , to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Devise a more targeted code enforcement strategy, targeting specific areas where hatchings are expected,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 minimal extra expense to the City.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Gulfview Condominium Efforts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Colette </a:t>
            </a:r>
            <a:r>
              <a:rPr lang="en-US" sz="2000" dirty="0" err="1">
                <a:solidFill>
                  <a:srgbClr val="0070C0"/>
                </a:solidFill>
              </a:rPr>
              <a:t>McBreen</a:t>
            </a:r>
            <a:r>
              <a:rPr lang="en-US" sz="2000" dirty="0">
                <a:solidFill>
                  <a:srgbClr val="0070C0"/>
                </a:solidFill>
              </a:rPr>
              <a:t>, Condominium 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Assess existing external lighting, change to amber lighting where appropriate / available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Acquire materials from Sea Turtle Conservancy (no charge) to distribute among apartments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Night-time attendants monitor for potential code infractions</a:t>
            </a:r>
          </a:p>
          <a:p>
            <a:pPr lvl="1"/>
            <a:r>
              <a:rPr lang="en-US" dirty="0"/>
              <a:t>Call the unit / leave a note informing the occupants</a:t>
            </a:r>
          </a:p>
          <a:p>
            <a:pPr lvl="1"/>
            <a:r>
              <a:rPr lang="en-US" dirty="0"/>
              <a:t>Maintain a list of observations (dates, repetitive reminder calls) for end of season review by management team and board of directors.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Lighting that’s safe for Sea Turtles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219200"/>
            <a:ext cx="7467600" cy="27432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Turtles are sensitive to high-energy (short wavelength) light.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3200" dirty="0"/>
              <a:t>E = h. c / </a:t>
            </a:r>
            <a:r>
              <a:rPr lang="en-US" sz="3200" dirty="0">
                <a:sym typeface="Symbol"/>
              </a:rPr>
              <a:t> , where h &amp; c are constants.  </a:t>
            </a:r>
            <a:r>
              <a:rPr lang="en-US" sz="3200" b="1" dirty="0">
                <a:sym typeface="Symbol"/>
              </a:rPr>
              <a:t>E is energy and  is wavelength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The SMALLER the  value of </a:t>
            </a:r>
            <a:r>
              <a:rPr lang="en-US" sz="3200" dirty="0">
                <a:sym typeface="Symbol"/>
              </a:rPr>
              <a:t>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 the GREATER the Energy of the light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It’s not just the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intensity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light that impacts sea turtle crawls, the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the light matters more.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Keep it (wavelength) long 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657600"/>
            <a:ext cx="675748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6248400"/>
            <a:ext cx="307834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560 nm (FWC specified cut off)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810000" y="5486400"/>
            <a:ext cx="3810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14800" y="6096000"/>
            <a:ext cx="2971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86600" y="5943600"/>
            <a:ext cx="45717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OK</a:t>
            </a:r>
          </a:p>
        </p:txBody>
      </p:sp>
      <p:cxnSp>
        <p:nvCxnSpPr>
          <p:cNvPr id="9" name="Straight Arrow Connector 8"/>
          <p:cNvCxnSpPr>
            <a:stCxn id="4" idx="2"/>
          </p:cNvCxnSpPr>
          <p:nvPr/>
        </p:nvCxnSpPr>
        <p:spPr>
          <a:xfrm flipH="1">
            <a:off x="914400" y="6096000"/>
            <a:ext cx="3150141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5791200"/>
            <a:ext cx="592022" cy="64633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</a:t>
            </a:r>
          </a:p>
          <a:p>
            <a:r>
              <a:rPr lang="en-US" dirty="0"/>
              <a:t>OK</a:t>
            </a:r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23E62F5-C973-48C0-ACC1-A4BBAE402C5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91400" y="5486400"/>
            <a:ext cx="311304" cy="369332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ym typeface="Symbol"/>
              </a:rPr>
              <a:t>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4724400" y="6324600"/>
            <a:ext cx="2895600" cy="365125"/>
          </a:xfrm>
        </p:spPr>
        <p:txBody>
          <a:bodyPr/>
          <a:lstStyle/>
          <a:p>
            <a:r>
              <a:rPr lang="en-US" dirty="0"/>
              <a:t>City of Marco Island B&amp;CR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Impact of different wavelengths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5410200"/>
            <a:ext cx="2438400" cy="68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/>
              <a:t>Flashlight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2218271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19400" y="3810000"/>
            <a:ext cx="24384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Liquid in </a:t>
            </a:r>
            <a:r>
              <a:rPr lang="en-US" sz="3200" dirty="0"/>
              <a:t>S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/>
              <a:t>Bottle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/>
              <a:t>responds differently, according to light wavelength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295400"/>
            <a:ext cx="21849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971800" y="1447800"/>
            <a:ext cx="2438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 exits liquid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867400" y="1447800"/>
            <a:ext cx="76200" cy="5029200"/>
          </a:xfrm>
          <a:prstGeom prst="straightConnector1">
            <a:avLst/>
          </a:prstGeom>
          <a:ln w="15875" cap="rnd" cmpd="dbl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5495431" y="3496169"/>
            <a:ext cx="172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   Direction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590800" y="5791200"/>
            <a:ext cx="16764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953000" y="5791200"/>
            <a:ext cx="1752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894B-96C8-48EB-AC64-3051E6D2C6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286000" y="6492875"/>
            <a:ext cx="2895600" cy="365125"/>
          </a:xfrm>
        </p:spPr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EncapSulite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® filter device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347135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3986213" cy="512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4648200" y="3352800"/>
            <a:ext cx="3733800" cy="8382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23E62F5-C973-48C0-ACC1-A4BBAE402C5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Marco Island B&amp;CR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1400</Words>
  <Application>Microsoft Office PowerPoint</Application>
  <PresentationFormat>On-screen Show (4:3)</PresentationFormat>
  <Paragraphs>196</Paragraphs>
  <Slides>25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Sea Turtle Nesting Season Update</vt:lpstr>
      <vt:lpstr>Objectives : Goals &amp; Methodology</vt:lpstr>
      <vt:lpstr>This slide set covers the following</vt:lpstr>
      <vt:lpstr>PowerPoint Presentation</vt:lpstr>
      <vt:lpstr>Objectives</vt:lpstr>
      <vt:lpstr>Gulfview Condominium Efforts Colette McBreen, Condominium Manager</vt:lpstr>
      <vt:lpstr>PowerPoint Presentation</vt:lpstr>
      <vt:lpstr>Impact of different wavelengths</vt:lpstr>
      <vt:lpstr>PowerPoint Presentation</vt:lpstr>
      <vt:lpstr>PowerPoint Presentation</vt:lpstr>
      <vt:lpstr>PowerPoint Presentation</vt:lpstr>
      <vt:lpstr>Parking Garage </vt:lpstr>
      <vt:lpstr>PowerPoint Presentation</vt:lpstr>
      <vt:lpstr>PowerPoint Presentation</vt:lpstr>
      <vt:lpstr>PowerPoint Presentation</vt:lpstr>
      <vt:lpstr>PowerPoint Presentation</vt:lpstr>
      <vt:lpstr>Sequence from Movie “Chasing Coral” – Netflix, (2017)</vt:lpstr>
      <vt:lpstr>PowerPoint Presentation</vt:lpstr>
      <vt:lpstr>PowerPoint Presentation</vt:lpstr>
      <vt:lpstr>Data Collaboration with Collier County Yesenia Olvera &amp; Maura Krause</vt:lpstr>
      <vt:lpstr>Tying it all together with Code Enforcement - 1</vt:lpstr>
      <vt:lpstr>PowerPoint Presentation</vt:lpstr>
      <vt:lpstr>PowerPoint Presentation</vt:lpstr>
      <vt:lpstr>PowerPoint Presentation</vt:lpstr>
      <vt:lpstr>Conclusions Andrew Tyler, B&amp;CR Advisory Committee, July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</dc:creator>
  <cp:lastModifiedBy>Tonia Selmeski</cp:lastModifiedBy>
  <cp:revision>143</cp:revision>
  <dcterms:created xsi:type="dcterms:W3CDTF">2020-06-29T12:04:48Z</dcterms:created>
  <dcterms:modified xsi:type="dcterms:W3CDTF">2020-07-22T13:02:03Z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