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86" r:id="rId3"/>
    <p:sldId id="260" r:id="rId4"/>
    <p:sldId id="269" r:id="rId5"/>
    <p:sldId id="279" r:id="rId6"/>
    <p:sldId id="266" r:id="rId7"/>
    <p:sldId id="271" r:id="rId8"/>
    <p:sldId id="281" r:id="rId9"/>
    <p:sldId id="282" r:id="rId10"/>
    <p:sldId id="283" r:id="rId11"/>
    <p:sldId id="284" r:id="rId12"/>
    <p:sldId id="285" r:id="rId13"/>
    <p:sldId id="28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73A"/>
    <a:srgbClr val="FFF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8"/>
    <p:restoredTop sz="94581"/>
  </p:normalViewPr>
  <p:slideViewPr>
    <p:cSldViewPr snapToGrid="0" snapToObjects="1">
      <p:cViewPr varScale="1">
        <p:scale>
          <a:sx n="85" d="100"/>
          <a:sy n="85"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65F0E-4824-A34A-9B86-12C4021D3833}" type="datetimeFigureOut">
              <a:rPr lang="en-US" smtClean="0"/>
              <a:t>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A193C-7E44-7A45-8926-38C76E756A32}" type="slidenum">
              <a:rPr lang="en-US" smtClean="0"/>
              <a:t>‹#›</a:t>
            </a:fld>
            <a:endParaRPr lang="en-US"/>
          </a:p>
        </p:txBody>
      </p:sp>
    </p:spTree>
    <p:extLst>
      <p:ext uri="{BB962C8B-B14F-4D97-AF65-F5344CB8AC3E}">
        <p14:creationId xmlns:p14="http://schemas.microsoft.com/office/powerpoint/2010/main" val="173560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rPr>
              <a:t>Examples Of Violations:</a:t>
            </a:r>
          </a:p>
          <a:p>
            <a:endParaRPr lang="en-US" dirty="0"/>
          </a:p>
        </p:txBody>
      </p:sp>
      <p:sp>
        <p:nvSpPr>
          <p:cNvPr id="4" name="Slide Number Placeholder 3"/>
          <p:cNvSpPr>
            <a:spLocks noGrp="1"/>
          </p:cNvSpPr>
          <p:nvPr>
            <p:ph type="sldNum" sz="quarter" idx="5"/>
          </p:nvPr>
        </p:nvSpPr>
        <p:spPr/>
        <p:txBody>
          <a:bodyPr/>
          <a:lstStyle/>
          <a:p>
            <a:fld id="{013A193C-7E44-7A45-8926-38C76E756A32}" type="slidenum">
              <a:rPr lang="en-US" smtClean="0"/>
              <a:t>10</a:t>
            </a:fld>
            <a:endParaRPr lang="en-US"/>
          </a:p>
        </p:txBody>
      </p:sp>
    </p:spTree>
    <p:extLst>
      <p:ext uri="{BB962C8B-B14F-4D97-AF65-F5344CB8AC3E}">
        <p14:creationId xmlns:p14="http://schemas.microsoft.com/office/powerpoint/2010/main" val="325644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Violations:</a:t>
            </a:r>
          </a:p>
        </p:txBody>
      </p:sp>
      <p:sp>
        <p:nvSpPr>
          <p:cNvPr id="4" name="Slide Number Placeholder 3"/>
          <p:cNvSpPr>
            <a:spLocks noGrp="1"/>
          </p:cNvSpPr>
          <p:nvPr>
            <p:ph type="sldNum" sz="quarter" idx="5"/>
          </p:nvPr>
        </p:nvSpPr>
        <p:spPr/>
        <p:txBody>
          <a:bodyPr/>
          <a:lstStyle/>
          <a:p>
            <a:fld id="{013A193C-7E44-7A45-8926-38C76E756A32}" type="slidenum">
              <a:rPr lang="en-US" smtClean="0"/>
              <a:t>11</a:t>
            </a:fld>
            <a:endParaRPr lang="en-US"/>
          </a:p>
        </p:txBody>
      </p:sp>
    </p:spTree>
    <p:extLst>
      <p:ext uri="{BB962C8B-B14F-4D97-AF65-F5344CB8AC3E}">
        <p14:creationId xmlns:p14="http://schemas.microsoft.com/office/powerpoint/2010/main" val="417804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Violations:</a:t>
            </a:r>
          </a:p>
        </p:txBody>
      </p:sp>
      <p:sp>
        <p:nvSpPr>
          <p:cNvPr id="4" name="Slide Number Placeholder 3"/>
          <p:cNvSpPr>
            <a:spLocks noGrp="1"/>
          </p:cNvSpPr>
          <p:nvPr>
            <p:ph type="sldNum" sz="quarter" idx="5"/>
          </p:nvPr>
        </p:nvSpPr>
        <p:spPr/>
        <p:txBody>
          <a:bodyPr/>
          <a:lstStyle/>
          <a:p>
            <a:fld id="{013A193C-7E44-7A45-8926-38C76E756A32}" type="slidenum">
              <a:rPr lang="en-US" smtClean="0"/>
              <a:t>12</a:t>
            </a:fld>
            <a:endParaRPr lang="en-US"/>
          </a:p>
        </p:txBody>
      </p:sp>
    </p:spTree>
    <p:extLst>
      <p:ext uri="{BB962C8B-B14F-4D97-AF65-F5344CB8AC3E}">
        <p14:creationId xmlns:p14="http://schemas.microsoft.com/office/powerpoint/2010/main" val="7405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9DDD-4711-D04F-89B8-F6B1EA2919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5FCEF2-4DF6-4441-83D4-2B224FC8B0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4445C-B847-0B43-A518-CF0A666DDEB4}"/>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54C59CAD-B32A-B841-8FAE-BE372FC4D4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F594AB-EC82-F846-92C2-0BC3100E298F}"/>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325097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7F19-DB04-B648-A171-C516F6AFE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C0D2A-A85A-8545-AFD6-D41F4EEE17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F6615-5015-2448-BB3D-D61A09F004AA}"/>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A93EA10F-3A2F-8043-9707-4287194580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74ADE6-2567-604A-9C04-7E5E42832C81}"/>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11393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AEC30-86D8-7C4D-A417-C59D2EEAF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A59FD9-F3E7-1243-A970-7C4C89A09E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AB7F4-7DD2-F644-846A-83B25425E2DA}"/>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5D7BC7A9-7096-B54B-BC55-6AF5D8AEDA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51038-E7DE-9B4F-B920-CD71455A9EE5}"/>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126596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54D1-9061-4B43-8E14-8FA96073D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EC71-8841-9547-BEB4-E71B5D33CA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A5910-08EF-4544-852D-624D43B44158}"/>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8F7402CE-7519-CA41-84D3-FDAA6B467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5EA9C0-7B0D-7841-8C54-D68DC9719B05}"/>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433885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3EE0-CA75-4141-AAA8-83175CD2A6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2D938F-362F-F24D-ACEF-A30D3E995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2D5CD3-0190-034B-BEA8-E7BFF3B37D63}"/>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D9071F36-53A4-BE4E-8D61-C820DCE13B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AB57E4-30D0-3E42-921D-2574267B4977}"/>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388874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C3E6-3735-7749-A341-9D5D19719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6D481-E82F-8043-81F7-47C54EBBD2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FDE3F-8FFC-314A-B01B-FE5A5F1629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214CB2-D027-3D49-BC6A-61A46CE6B6A0}"/>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6" name="Footer Placeholder 5">
            <a:extLst>
              <a:ext uri="{FF2B5EF4-FFF2-40B4-BE49-F238E27FC236}">
                <a16:creationId xmlns:a16="http://schemas.microsoft.com/office/drawing/2014/main" id="{E308FC3F-1033-CB41-B8E8-2263B24CD8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7B248D-5CB4-BD4E-B6E3-088C1DC2DB7B}"/>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233209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B26A0-5AF0-3941-95E7-1B8DB85A9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710506-F829-4E4F-9A06-F8AAC890D6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5F926C-BDC9-164A-9E33-60FA0B0B72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63E98-BD94-5041-BDAB-11C416770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A9CD3F-3FD0-1045-8E5D-4E07C8F1E1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19EB6-CADC-8941-8860-BD4CC1B15241}"/>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8" name="Footer Placeholder 7">
            <a:extLst>
              <a:ext uri="{FF2B5EF4-FFF2-40B4-BE49-F238E27FC236}">
                <a16:creationId xmlns:a16="http://schemas.microsoft.com/office/drawing/2014/main" id="{08DA8929-1661-F742-A899-5612056B2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672044-FC34-AC4F-B4A0-90D4CFC89B88}"/>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204118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37DE-910C-7749-9A8E-65791C30A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7AA5C8-C7EB-5F40-A087-E91D1495A4AC}"/>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4" name="Footer Placeholder 3">
            <a:extLst>
              <a:ext uri="{FF2B5EF4-FFF2-40B4-BE49-F238E27FC236}">
                <a16:creationId xmlns:a16="http://schemas.microsoft.com/office/drawing/2014/main" id="{3C4D8EED-E572-8640-AF0F-809D589058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F05BB6-6447-B048-896B-B6B9D127F669}"/>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308654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43394-1E38-5549-84A5-C238AC750598}"/>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3" name="Footer Placeholder 2">
            <a:extLst>
              <a:ext uri="{FF2B5EF4-FFF2-40B4-BE49-F238E27FC236}">
                <a16:creationId xmlns:a16="http://schemas.microsoft.com/office/drawing/2014/main" id="{4E3C16EC-B45D-504C-9AE9-E3B69A03AE5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E018E0-59E2-0A49-976D-DEAF79C7BD03}"/>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4110575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0AAE-6811-1145-A675-F235CB07B6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A0AC2-5C92-364D-A2F1-6EF2D983C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98436-71A2-2A47-94E6-F19FB3507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0BE6E5-2A2A-1448-A044-FDC63E5859DE}"/>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6" name="Footer Placeholder 5">
            <a:extLst>
              <a:ext uri="{FF2B5EF4-FFF2-40B4-BE49-F238E27FC236}">
                <a16:creationId xmlns:a16="http://schemas.microsoft.com/office/drawing/2014/main" id="{C2CF583B-8E0B-B44B-A12D-12BCC5A6BF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C9A682-0DDD-9145-B0D3-7313D53034B8}"/>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2645797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DF85-BC6C-FB45-B1BB-F6998EF6A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246B19-EA54-7047-B55E-6DC8E0073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3852CB-CB2D-BC40-9F4F-CF8C0A2C8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59183E-C76D-924F-910C-608B67351CC1}"/>
              </a:ext>
            </a:extLst>
          </p:cNvPr>
          <p:cNvSpPr>
            <a:spLocks noGrp="1"/>
          </p:cNvSpPr>
          <p:nvPr>
            <p:ph type="dt" sz="half" idx="10"/>
          </p:nvPr>
        </p:nvSpPr>
        <p:spPr/>
        <p:txBody>
          <a:bodyPr/>
          <a:lstStyle/>
          <a:p>
            <a:fld id="{B20A819B-55F8-1F4D-AB3E-6B759C91BA64}" type="datetimeFigureOut">
              <a:rPr lang="en-US" smtClean="0"/>
              <a:t>2/28/2019</a:t>
            </a:fld>
            <a:endParaRPr lang="en-US" dirty="0"/>
          </a:p>
        </p:txBody>
      </p:sp>
      <p:sp>
        <p:nvSpPr>
          <p:cNvPr id="6" name="Footer Placeholder 5">
            <a:extLst>
              <a:ext uri="{FF2B5EF4-FFF2-40B4-BE49-F238E27FC236}">
                <a16:creationId xmlns:a16="http://schemas.microsoft.com/office/drawing/2014/main" id="{046FD389-07D4-A047-A317-8AAD82ECD8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FD2C53-1F57-C74C-B035-660514BD3CCE}"/>
              </a:ext>
            </a:extLst>
          </p:cNvPr>
          <p:cNvSpPr>
            <a:spLocks noGrp="1"/>
          </p:cNvSpPr>
          <p:nvPr>
            <p:ph type="sldNum" sz="quarter" idx="12"/>
          </p:nvPr>
        </p:nvSpPr>
        <p:spPr/>
        <p:txBody>
          <a:bodyPr/>
          <a:lstStyle/>
          <a:p>
            <a:fld id="{F6E81B81-23C7-B849-8CEB-9D503028E245}" type="slidenum">
              <a:rPr lang="en-US" smtClean="0"/>
              <a:t>‹#›</a:t>
            </a:fld>
            <a:endParaRPr lang="en-US" dirty="0"/>
          </a:p>
        </p:txBody>
      </p:sp>
    </p:spTree>
    <p:extLst>
      <p:ext uri="{BB962C8B-B14F-4D97-AF65-F5344CB8AC3E}">
        <p14:creationId xmlns:p14="http://schemas.microsoft.com/office/powerpoint/2010/main" val="61287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E950A-D25C-CF4C-9432-7884F7FC4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77E67-2255-464B-AEF7-1F00ACA23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E4852-F9B2-7E4C-818D-9951810A9B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A819B-55F8-1F4D-AB3E-6B759C91BA64}" type="datetimeFigureOut">
              <a:rPr lang="en-US" smtClean="0"/>
              <a:t>2/28/2019</a:t>
            </a:fld>
            <a:endParaRPr lang="en-US" dirty="0"/>
          </a:p>
        </p:txBody>
      </p:sp>
      <p:sp>
        <p:nvSpPr>
          <p:cNvPr id="5" name="Footer Placeholder 4">
            <a:extLst>
              <a:ext uri="{FF2B5EF4-FFF2-40B4-BE49-F238E27FC236}">
                <a16:creationId xmlns:a16="http://schemas.microsoft.com/office/drawing/2014/main" id="{C3D3FF7A-B6FE-2445-BD08-FE1F73E2D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8EA76E4-1FE5-DE49-A3FE-0117F5AD9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81B81-23C7-B849-8CEB-9D503028E245}" type="slidenum">
              <a:rPr lang="en-US" smtClean="0"/>
              <a:t>‹#›</a:t>
            </a:fld>
            <a:endParaRPr lang="en-US" dirty="0"/>
          </a:p>
        </p:txBody>
      </p:sp>
    </p:spTree>
    <p:extLst>
      <p:ext uri="{BB962C8B-B14F-4D97-AF65-F5344CB8AC3E}">
        <p14:creationId xmlns:p14="http://schemas.microsoft.com/office/powerpoint/2010/main" val="698345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file:////var/folders/m6/bzqt98ld53b7zw3qsj4bvys80000gn/T/com.microsoft.Word/WebArchiveCopyPasteTempFiles/showimage.aspx%3fimageid=116" TargetMode="Externa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s://maps.google.com/?q=50+Bald+Eagle+Dr.+%0d%0a+Marco+Island,+Florida+34145&amp;entry=gmail&amp;source=g" TargetMode="External"/><Relationship Id="rId1" Type="http://schemas.openxmlformats.org/officeDocument/2006/relationships/slideLayout" Target="../slideLayouts/slideLayout9.xml"/><Relationship Id="rId4" Type="http://schemas.openxmlformats.org/officeDocument/2006/relationships/image" Target="file:////var/folders/m6/bzqt98ld53b7zw3qsj4bvys80000gn/T/com.microsoft.Word/WebArchiveCopyPasteTempFiles/logonew.gif"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mailto:andrew.kirlin@gmail.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0300-0399/0373/0373ContentsIndex.html" TargetMode="External"/><Relationship Id="rId2" Type="http://schemas.openxmlformats.org/officeDocument/2006/relationships/hyperlink" Target="http://www.leg.state.fl.us/statutes/index.cfm?App_mode=Display_Index&amp;Title_Request=XXVIII#TitleXXVII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35AD-52C4-1C4A-94D1-F642FD26838A}"/>
              </a:ext>
            </a:extLst>
          </p:cNvPr>
          <p:cNvSpPr>
            <a:spLocks noGrp="1"/>
          </p:cNvSpPr>
          <p:nvPr>
            <p:ph type="ctrTitle"/>
          </p:nvPr>
        </p:nvSpPr>
        <p:spPr/>
        <p:txBody>
          <a:bodyPr>
            <a:normAutofit/>
          </a:bodyPr>
          <a:lstStyle/>
          <a:p>
            <a:r>
              <a:rPr lang="en-US" sz="6600" b="1" dirty="0"/>
              <a:t>-Right of Way- </a:t>
            </a:r>
          </a:p>
        </p:txBody>
      </p:sp>
      <p:sp>
        <p:nvSpPr>
          <p:cNvPr id="3" name="Subtitle 2">
            <a:extLst>
              <a:ext uri="{FF2B5EF4-FFF2-40B4-BE49-F238E27FC236}">
                <a16:creationId xmlns:a16="http://schemas.microsoft.com/office/drawing/2014/main" id="{2B8F4899-6B1F-7941-9583-5F613B688C50}"/>
              </a:ext>
            </a:extLst>
          </p:cNvPr>
          <p:cNvSpPr>
            <a:spLocks noGrp="1"/>
          </p:cNvSpPr>
          <p:nvPr>
            <p:ph type="subTitle" idx="1"/>
          </p:nvPr>
        </p:nvSpPr>
        <p:spPr>
          <a:xfrm>
            <a:off x="1524000" y="3509963"/>
            <a:ext cx="9144000" cy="1747837"/>
          </a:xfrm>
        </p:spPr>
        <p:txBody>
          <a:bodyPr>
            <a:normAutofit/>
          </a:bodyPr>
          <a:lstStyle/>
          <a:p>
            <a:r>
              <a:rPr lang="en-US" sz="6600" dirty="0"/>
              <a:t>Plant-Life Codes </a:t>
            </a:r>
          </a:p>
        </p:txBody>
      </p:sp>
    </p:spTree>
    <p:extLst>
      <p:ext uri="{BB962C8B-B14F-4D97-AF65-F5344CB8AC3E}">
        <p14:creationId xmlns:p14="http://schemas.microsoft.com/office/powerpoint/2010/main" val="3260191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5CC09F-7FB4-D84F-8BB7-7FD4A739B54D}"/>
              </a:ext>
            </a:extLst>
          </p:cNvPr>
          <p:cNvPicPr>
            <a:picLocks noChangeAspect="1"/>
          </p:cNvPicPr>
          <p:nvPr/>
        </p:nvPicPr>
        <p:blipFill>
          <a:blip r:embed="rId3"/>
          <a:stretch>
            <a:fillRect/>
          </a:stretch>
        </p:blipFill>
        <p:spPr>
          <a:xfrm>
            <a:off x="0" y="0"/>
            <a:ext cx="12192000" cy="3200400"/>
          </a:xfrm>
          <a:prstGeom prst="rect">
            <a:avLst/>
          </a:prstGeom>
        </p:spPr>
      </p:pic>
      <p:pic>
        <p:nvPicPr>
          <p:cNvPr id="18" name="Picture 17">
            <a:extLst>
              <a:ext uri="{FF2B5EF4-FFF2-40B4-BE49-F238E27FC236}">
                <a16:creationId xmlns:a16="http://schemas.microsoft.com/office/drawing/2014/main" id="{1BCD0C10-8482-074E-B134-5E810E51DB93}"/>
              </a:ext>
            </a:extLst>
          </p:cNvPr>
          <p:cNvPicPr>
            <a:picLocks noChangeAspect="1"/>
          </p:cNvPicPr>
          <p:nvPr/>
        </p:nvPicPr>
        <p:blipFill>
          <a:blip r:embed="rId4"/>
          <a:stretch>
            <a:fillRect/>
          </a:stretch>
        </p:blipFill>
        <p:spPr>
          <a:xfrm>
            <a:off x="0" y="3399182"/>
            <a:ext cx="12192000" cy="3597965"/>
          </a:xfrm>
          <a:prstGeom prst="rect">
            <a:avLst/>
          </a:prstGeom>
        </p:spPr>
      </p:pic>
    </p:spTree>
    <p:extLst>
      <p:ext uri="{BB962C8B-B14F-4D97-AF65-F5344CB8AC3E}">
        <p14:creationId xmlns:p14="http://schemas.microsoft.com/office/powerpoint/2010/main" val="591406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2345964-EB48-754A-8A09-43DD54EA7D66}"/>
              </a:ext>
            </a:extLst>
          </p:cNvPr>
          <p:cNvPicPr>
            <a:picLocks noGrp="1" noChangeAspect="1"/>
          </p:cNvPicPr>
          <p:nvPr>
            <p:ph type="pic" idx="1"/>
          </p:nvPr>
        </p:nvPicPr>
        <p:blipFill>
          <a:blip r:embed="rId3"/>
          <a:srcRect l="30287" r="30287"/>
          <a:stretch>
            <a:fillRect/>
          </a:stretch>
        </p:blipFill>
        <p:spPr>
          <a:xfrm rot="5400000">
            <a:off x="2667000" y="-2666998"/>
            <a:ext cx="6858001" cy="12192002"/>
          </a:xfrm>
        </p:spPr>
      </p:pic>
    </p:spTree>
    <p:extLst>
      <p:ext uri="{BB962C8B-B14F-4D97-AF65-F5344CB8AC3E}">
        <p14:creationId xmlns:p14="http://schemas.microsoft.com/office/powerpoint/2010/main" val="4076297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69E677D-CDDC-3045-9F9F-5DA914C2F3BE}"/>
              </a:ext>
            </a:extLst>
          </p:cNvPr>
          <p:cNvPicPr>
            <a:picLocks noGrp="1" noChangeAspect="1"/>
          </p:cNvPicPr>
          <p:nvPr>
            <p:ph type="pic" idx="1"/>
          </p:nvPr>
        </p:nvPicPr>
        <p:blipFill>
          <a:blip r:embed="rId3"/>
          <a:srcRect t="13370" b="13370"/>
          <a:stretch>
            <a:fillRect/>
          </a:stretch>
        </p:blipFill>
        <p:spPr>
          <a:xfrm rot="5400000">
            <a:off x="3106404" y="-426703"/>
            <a:ext cx="6858000" cy="7711409"/>
          </a:xfrm>
          <a:prstGeom prst="rect">
            <a:avLst/>
          </a:prstGeom>
        </p:spPr>
      </p:pic>
    </p:spTree>
    <p:extLst>
      <p:ext uri="{BB962C8B-B14F-4D97-AF65-F5344CB8AC3E}">
        <p14:creationId xmlns:p14="http://schemas.microsoft.com/office/powerpoint/2010/main" val="61040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0567-FED2-A54C-ADA8-DE5EEFB12662}"/>
              </a:ext>
            </a:extLst>
          </p:cNvPr>
          <p:cNvSpPr>
            <a:spLocks noGrp="1"/>
          </p:cNvSpPr>
          <p:nvPr>
            <p:ph type="title"/>
          </p:nvPr>
        </p:nvSpPr>
        <p:spPr>
          <a:xfrm>
            <a:off x="711200" y="0"/>
            <a:ext cx="6451600" cy="558800"/>
          </a:xfrm>
        </p:spPr>
        <p:txBody>
          <a:bodyPr>
            <a:normAutofit/>
          </a:bodyPr>
          <a:lstStyle/>
          <a:p>
            <a:r>
              <a:rPr lang="en-US" b="1" u="sng" dirty="0"/>
              <a:t>CONCLUSION…. Possible Solution?</a:t>
            </a:r>
          </a:p>
        </p:txBody>
      </p:sp>
      <p:sp>
        <p:nvSpPr>
          <p:cNvPr id="4" name="Text Placeholder 3">
            <a:extLst>
              <a:ext uri="{FF2B5EF4-FFF2-40B4-BE49-F238E27FC236}">
                <a16:creationId xmlns:a16="http://schemas.microsoft.com/office/drawing/2014/main" id="{17798E3A-04D1-3347-817C-5256257CD320}"/>
              </a:ext>
            </a:extLst>
          </p:cNvPr>
          <p:cNvSpPr>
            <a:spLocks noGrp="1"/>
          </p:cNvSpPr>
          <p:nvPr>
            <p:ph type="body" sz="half" idx="2"/>
          </p:nvPr>
        </p:nvSpPr>
        <p:spPr>
          <a:xfrm>
            <a:off x="419100" y="685800"/>
            <a:ext cx="10947400" cy="6172200"/>
          </a:xfrm>
        </p:spPr>
        <p:txBody>
          <a:bodyPr>
            <a:normAutofit fontScale="77500" lnSpcReduction="20000"/>
          </a:bodyPr>
          <a:lstStyle/>
          <a:p>
            <a:r>
              <a:rPr lang="en-US" b="1" dirty="0"/>
              <a:t>What is the problem with current Right-Of-Way planting codes?</a:t>
            </a:r>
          </a:p>
          <a:p>
            <a:r>
              <a:rPr lang="en-US" dirty="0"/>
              <a:t> * Too restrictive. </a:t>
            </a:r>
          </a:p>
          <a:p>
            <a:r>
              <a:rPr lang="en-US" dirty="0"/>
              <a:t> </a:t>
            </a:r>
          </a:p>
          <a:p>
            <a:r>
              <a:rPr lang="en-US" b="1" dirty="0"/>
              <a:t>Possible Solutions?</a:t>
            </a:r>
          </a:p>
          <a:p>
            <a:r>
              <a:rPr lang="en-US" dirty="0"/>
              <a:t> *Allow more types of “Florida-Friendly” type plants, shrubs, and groundcovers to be used in Right-Of-Way.</a:t>
            </a:r>
          </a:p>
          <a:p>
            <a:r>
              <a:rPr lang="en-US" dirty="0"/>
              <a:t> </a:t>
            </a:r>
          </a:p>
          <a:p>
            <a:r>
              <a:rPr lang="en-US" b="1" dirty="0"/>
              <a:t>How?</a:t>
            </a:r>
          </a:p>
          <a:p>
            <a:r>
              <a:rPr lang="en-US" dirty="0"/>
              <a:t> * Amend the codes to allow a process by which land/home owners can get a permit to use more diverse plant-life than what is currently allowed.  </a:t>
            </a:r>
          </a:p>
          <a:p>
            <a:r>
              <a:rPr lang="en-US" dirty="0"/>
              <a:t> </a:t>
            </a:r>
          </a:p>
          <a:p>
            <a:r>
              <a:rPr lang="en-US" b="1" dirty="0"/>
              <a:t>What if permit does NOT allow adding additional plant-life?</a:t>
            </a:r>
          </a:p>
          <a:p>
            <a:r>
              <a:rPr lang="en-US" dirty="0"/>
              <a:t> * Allow appeal process, called Variances, to be issued under same process afforded to other Variances.</a:t>
            </a:r>
          </a:p>
          <a:p>
            <a:r>
              <a:rPr lang="en-US" dirty="0"/>
              <a:t> </a:t>
            </a:r>
          </a:p>
          <a:p>
            <a:r>
              <a:rPr lang="en-US" b="1" dirty="0"/>
              <a:t>What is that process (for Variances)?</a:t>
            </a:r>
          </a:p>
          <a:p>
            <a:r>
              <a:rPr lang="en-US" dirty="0"/>
              <a:t> * Variance is requested from Planning Board Committee based on your own unique situation.</a:t>
            </a:r>
          </a:p>
          <a:p>
            <a:r>
              <a:rPr lang="en-US" dirty="0"/>
              <a:t>* Planning Board Committee makes a decision and sends their recommendation to either allow or deny to City Council.</a:t>
            </a:r>
          </a:p>
          <a:p>
            <a:r>
              <a:rPr lang="en-US" dirty="0"/>
              <a:t>* City Council votes to either allow or deny variance; using Planning Board Committee’s recommendation as guidance.</a:t>
            </a:r>
          </a:p>
          <a:p>
            <a:r>
              <a:rPr lang="en-US" dirty="0"/>
              <a:t> </a:t>
            </a:r>
          </a:p>
          <a:p>
            <a:r>
              <a:rPr lang="en-US" b="1" dirty="0"/>
              <a:t>What restrictions MUST ALWAYS be required (no exceptions)?</a:t>
            </a:r>
          </a:p>
          <a:p>
            <a:r>
              <a:rPr lang="en-US" dirty="0"/>
              <a:t> * Cannot restrict storm-water movement.</a:t>
            </a:r>
          </a:p>
          <a:p>
            <a:r>
              <a:rPr lang="en-US" dirty="0"/>
              <a:t>* Cannot impede sight triangle.</a:t>
            </a:r>
          </a:p>
          <a:p>
            <a:r>
              <a:rPr lang="en-US" dirty="0"/>
              <a:t>* Cannot blocks city signs.</a:t>
            </a:r>
          </a:p>
          <a:p>
            <a:r>
              <a:rPr lang="en-US" dirty="0"/>
              <a:t>* Cannot Obstruct the right-of-way so motorists and pedestrians do not have a   clear view at an intersection.</a:t>
            </a:r>
          </a:p>
          <a:p>
            <a:r>
              <a:rPr lang="en-US" dirty="0"/>
              <a:t>* Must sign Planting Agreement.</a:t>
            </a:r>
          </a:p>
          <a:p>
            <a:r>
              <a:rPr lang="en-US" dirty="0"/>
              <a:t>* Any Others?</a:t>
            </a:r>
          </a:p>
          <a:p>
            <a:endParaRPr lang="en-US" dirty="0"/>
          </a:p>
        </p:txBody>
      </p:sp>
    </p:spTree>
    <p:extLst>
      <p:ext uri="{BB962C8B-B14F-4D97-AF65-F5344CB8AC3E}">
        <p14:creationId xmlns:p14="http://schemas.microsoft.com/office/powerpoint/2010/main" val="660796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12CA9A-0ACD-D743-BDD5-59D2E0A1EB1B}"/>
              </a:ext>
            </a:extLst>
          </p:cNvPr>
          <p:cNvSpPr>
            <a:spLocks noGrp="1"/>
          </p:cNvSpPr>
          <p:nvPr>
            <p:ph type="body" sz="half" idx="2"/>
          </p:nvPr>
        </p:nvSpPr>
        <p:spPr>
          <a:xfrm>
            <a:off x="484187" y="368300"/>
            <a:ext cx="11707813" cy="6489700"/>
          </a:xfrm>
        </p:spPr>
        <p:txBody>
          <a:bodyPr>
            <a:normAutofit fontScale="92500" lnSpcReduction="20000"/>
          </a:bodyPr>
          <a:lstStyle/>
          <a:p>
            <a:r>
              <a:rPr lang="en-US" sz="1800" b="1" dirty="0"/>
              <a:t>* What is a Right-Of-Way?</a:t>
            </a:r>
          </a:p>
          <a:p>
            <a:r>
              <a:rPr lang="en-US" sz="1800" dirty="0"/>
              <a:t>Answer: Area of property that includes Sidewalk to where street begins.</a:t>
            </a:r>
          </a:p>
          <a:p>
            <a:endParaRPr lang="en-US" sz="1800" dirty="0"/>
          </a:p>
          <a:p>
            <a:r>
              <a:rPr lang="en-US" sz="1800" dirty="0"/>
              <a:t>* </a:t>
            </a:r>
            <a:r>
              <a:rPr lang="en-US" sz="1800" b="1" dirty="0"/>
              <a:t>What is the purpose of the Right-Of-Way area ?</a:t>
            </a:r>
          </a:p>
          <a:p>
            <a:r>
              <a:rPr lang="en-US" sz="1800" dirty="0"/>
              <a:t>Answer: Primarily storm water removal. But also serves as additional visitor/business parking.</a:t>
            </a:r>
          </a:p>
          <a:p>
            <a:r>
              <a:rPr lang="en-US" sz="1800" dirty="0"/>
              <a:t>(Note: No Parking allowed 2am-5am except Nov.15-Jan.15.)</a:t>
            </a:r>
          </a:p>
          <a:p>
            <a:endParaRPr lang="en-US" sz="1800" dirty="0"/>
          </a:p>
          <a:p>
            <a:r>
              <a:rPr lang="en-US" sz="1800" dirty="0"/>
              <a:t>* </a:t>
            </a:r>
            <a:r>
              <a:rPr lang="en-US" sz="1800" b="1" dirty="0"/>
              <a:t>What Plant-Life is allowed in Right-Of-Way area?</a:t>
            </a:r>
          </a:p>
          <a:p>
            <a:r>
              <a:rPr lang="en-US" sz="1800" dirty="0"/>
              <a:t>Answer: according to current codes, only 3 things are allowed.</a:t>
            </a:r>
          </a:p>
          <a:p>
            <a:pPr marL="342900" indent="-342900">
              <a:buAutoNum type="arabicParenR"/>
            </a:pPr>
            <a:r>
              <a:rPr lang="en-US" sz="1800" dirty="0"/>
              <a:t>’Tree’ (Permit and Signed Agreement needed).</a:t>
            </a:r>
          </a:p>
          <a:p>
            <a:pPr marL="342900" indent="-342900">
              <a:buAutoNum type="arabicParenR"/>
            </a:pPr>
            <a:r>
              <a:rPr lang="en-US" sz="1800" dirty="0"/>
              <a:t>(4) Types of Groundcovers: SOD, Perennial-Peanut, Frog-Fruit, and Mimosa (Permit needed).</a:t>
            </a:r>
          </a:p>
          <a:p>
            <a:pPr marL="342900" indent="-342900">
              <a:buAutoNum type="arabicParenR"/>
            </a:pPr>
            <a:r>
              <a:rPr lang="en-US" sz="1800" dirty="0"/>
              <a:t>Mailbox Plant(s) 3’ max height   (No Permit needed).</a:t>
            </a:r>
          </a:p>
          <a:p>
            <a:endParaRPr lang="en-US" sz="1800" dirty="0"/>
          </a:p>
          <a:p>
            <a:r>
              <a:rPr lang="en-US" sz="1800" dirty="0"/>
              <a:t>* </a:t>
            </a:r>
            <a:r>
              <a:rPr lang="en-US" sz="1800" b="1" dirty="0"/>
              <a:t>What if someone wants to plant more ?</a:t>
            </a:r>
          </a:p>
          <a:p>
            <a:r>
              <a:rPr lang="en-US" sz="1800" dirty="0"/>
              <a:t>Answer: Not Allowed.</a:t>
            </a:r>
          </a:p>
          <a:p>
            <a:endParaRPr lang="en-US" sz="1800" dirty="0"/>
          </a:p>
          <a:p>
            <a:r>
              <a:rPr lang="en-US" sz="1800" dirty="0"/>
              <a:t>* </a:t>
            </a:r>
            <a:r>
              <a:rPr lang="en-US" sz="1800" b="1" dirty="0"/>
              <a:t>As long as Storm-Water removal is NOT affected, can someone appeal this?</a:t>
            </a:r>
          </a:p>
          <a:p>
            <a:r>
              <a:rPr lang="en-US" sz="1800" dirty="0"/>
              <a:t>Answer: Not Allowed.</a:t>
            </a:r>
          </a:p>
          <a:p>
            <a:endParaRPr lang="en-US" sz="1800" dirty="0"/>
          </a:p>
          <a:p>
            <a:r>
              <a:rPr lang="en-US" sz="1800" dirty="0"/>
              <a:t>* </a:t>
            </a:r>
            <a:r>
              <a:rPr lang="en-US" sz="1800" b="1" dirty="0"/>
              <a:t>Why Not?</a:t>
            </a:r>
          </a:p>
          <a:p>
            <a:r>
              <a:rPr lang="en-US" sz="1800" dirty="0"/>
              <a:t>Answer: ‘Per Code’.</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389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287301-DA32-1A4C-82B9-103C95DD8618}"/>
              </a:ext>
            </a:extLst>
          </p:cNvPr>
          <p:cNvSpPr>
            <a:spLocks noGrp="1"/>
          </p:cNvSpPr>
          <p:nvPr>
            <p:ph type="body" sz="half" idx="2"/>
          </p:nvPr>
        </p:nvSpPr>
        <p:spPr>
          <a:xfrm>
            <a:off x="-2" y="543339"/>
            <a:ext cx="8683487" cy="6414052"/>
          </a:xfrm>
        </p:spPr>
        <p:txBody>
          <a:bodyPr>
            <a:normAutofit fontScale="25000" lnSpcReduction="20000"/>
          </a:bodyPr>
          <a:lstStyle/>
          <a:p>
            <a:r>
              <a:rPr lang="en-US" sz="11200" b="1" cap="all" dirty="0"/>
              <a:t>CODE VIOLATION EXAMPLES</a:t>
            </a:r>
            <a:endParaRPr lang="en-US" sz="11200" b="1" dirty="0"/>
          </a:p>
          <a:p>
            <a:r>
              <a:rPr lang="en-US" sz="7200" dirty="0"/>
              <a:t>City Codes are established to protect the health, safety and welfare of residents and visitors of Marco Island. The Code Compliance Division of the Marco Island Police Department is responsible for enforcing the City’s Code of Ordinances. Code Compliance officers recognize the importance of maintaining the quality of life that Marco Island residents and property owners deserve and enjoy.</a:t>
            </a:r>
          </a:p>
          <a:p>
            <a:r>
              <a:rPr lang="en-US" sz="7200" dirty="0"/>
              <a:t>If a property owner is found to be in violation of a City Code and does not take corrective action, a citation is issued or the case is referred to the Code Enforcement Board. A property owner can be fined up to $250 for each day a violation exists on their property. The following are some examples of code violations.</a:t>
            </a:r>
          </a:p>
          <a:p>
            <a:r>
              <a:rPr lang="en-US" sz="7200" b="1" dirty="0"/>
              <a:t>Right-Of-Way Obstructions</a:t>
            </a:r>
          </a:p>
          <a:p>
            <a:r>
              <a:rPr lang="en-US" sz="7200" dirty="0"/>
              <a:t>The public right-of-way includes the sidewalk, swale and street in front of private property.</a:t>
            </a:r>
          </a:p>
          <a:p>
            <a:r>
              <a:rPr lang="en-US" sz="7200" dirty="0"/>
              <a:t>Property owners are required to maintain the sidewalk and swale on both developed and undeveloped properties. Common violations of sidewalk or street obstructions are listed below. </a:t>
            </a:r>
            <a:r>
              <a:rPr lang="en-US" sz="7200" b="1" dirty="0"/>
              <a:t>Do not</a:t>
            </a:r>
            <a:r>
              <a:rPr lang="en-US" sz="7200" dirty="0"/>
              <a:t>:</a:t>
            </a:r>
          </a:p>
          <a:p>
            <a:pPr lvl="0"/>
            <a:r>
              <a:rPr lang="en-US" sz="7200" dirty="0"/>
              <a:t>Park vehicles across the sidewalk. </a:t>
            </a:r>
          </a:p>
          <a:p>
            <a:pPr lvl="0"/>
            <a:r>
              <a:rPr lang="en-US" sz="7200" dirty="0"/>
              <a:t>Place devices, such as basketball nets, on the right-of-way. </a:t>
            </a:r>
          </a:p>
          <a:p>
            <a:pPr lvl="0"/>
            <a:r>
              <a:rPr lang="en-US" sz="7200" dirty="0"/>
              <a:t>Allow landscaping to grow so that it encroaches over the sidewalk. Branches from trees must be no lower than 7 1/2 feet from the sidewalk. </a:t>
            </a:r>
          </a:p>
          <a:p>
            <a:pPr lvl="0"/>
            <a:r>
              <a:rPr lang="en-US" sz="7200" b="1" dirty="0">
                <a:solidFill>
                  <a:srgbClr val="FF0000"/>
                </a:solidFill>
              </a:rPr>
              <a:t>Install landscape (planting flowers, trees or shrubs) or irrigation systems in the right-of-way without a permit from the Public Works Department. </a:t>
            </a:r>
          </a:p>
          <a:p>
            <a:pPr lvl="0"/>
            <a:r>
              <a:rPr lang="en-US" sz="7200" dirty="0"/>
              <a:t>Park overnight in the right-of-way. </a:t>
            </a:r>
          </a:p>
          <a:p>
            <a:pPr lvl="0"/>
            <a:r>
              <a:rPr lang="en-US" sz="7200" dirty="0"/>
              <a:t>Obstruct the right-of-way so motorists and pedestrians do not have a clear view at an intersection. </a:t>
            </a:r>
          </a:p>
          <a:p>
            <a:endParaRPr lang="en-US" dirty="0"/>
          </a:p>
        </p:txBody>
      </p:sp>
      <p:pic>
        <p:nvPicPr>
          <p:cNvPr id="5" name="Picture 4">
            <a:extLst>
              <a:ext uri="{FF2B5EF4-FFF2-40B4-BE49-F238E27FC236}">
                <a16:creationId xmlns:a16="http://schemas.microsoft.com/office/drawing/2014/main" id="{57C4AD83-5230-6146-9F17-78BF5136BBC5}"/>
              </a:ext>
            </a:extLst>
          </p:cNvPr>
          <p:cNvPicPr/>
          <p:nvPr/>
        </p:nvPicPr>
        <p:blipFill>
          <a:blip r:embed="rId2">
            <a:extLst>
              <a:ext uri="{28A0092B-C50C-407E-A947-70E740481C1C}">
                <a14:useLocalDpi xmlns:a14="http://schemas.microsoft.com/office/drawing/2010/main" val="0"/>
              </a:ext>
            </a:extLst>
          </a:blip>
          <a:stretch>
            <a:fillRect/>
          </a:stretch>
        </p:blipFill>
        <p:spPr>
          <a:xfrm>
            <a:off x="-1" y="0"/>
            <a:ext cx="8133522" cy="543339"/>
          </a:xfrm>
          <a:prstGeom prst="rect">
            <a:avLst/>
          </a:prstGeom>
        </p:spPr>
      </p:pic>
      <p:pic>
        <p:nvPicPr>
          <p:cNvPr id="6" name="Picture Placeholder 5" descr="Overhang">
            <a:extLst>
              <a:ext uri="{FF2B5EF4-FFF2-40B4-BE49-F238E27FC236}">
                <a16:creationId xmlns:a16="http://schemas.microsoft.com/office/drawing/2014/main" id="{C0C7C73F-5FD3-7F44-B467-8723BBF24130}"/>
              </a:ext>
            </a:extLst>
          </p:cNvPr>
          <p:cNvPicPr>
            <a:picLocks noGrp="1"/>
          </p:cNvPicPr>
          <p:nvPr>
            <p:ph type="pic" idx="1"/>
          </p:nvPr>
        </p:nvPicPr>
        <p:blipFill>
          <a:blip r:embed="rId3" r:link="rId4">
            <a:extLst>
              <a:ext uri="{28A0092B-C50C-407E-A947-70E740481C1C}">
                <a14:useLocalDpi xmlns:a14="http://schemas.microsoft.com/office/drawing/2010/main" val="0"/>
              </a:ext>
            </a:extLst>
          </a:blip>
          <a:srcRect t="10520" b="10520"/>
          <a:stretch>
            <a:fillRect/>
          </a:stretch>
        </p:blipFill>
        <p:spPr bwMode="auto">
          <a:xfrm>
            <a:off x="8683486" y="1444486"/>
            <a:ext cx="3508514" cy="4320209"/>
          </a:xfrm>
          <a:prstGeom prst="rect">
            <a:avLst/>
          </a:prstGeom>
          <a:noFill/>
          <a:ln>
            <a:noFill/>
          </a:ln>
        </p:spPr>
      </p:pic>
    </p:spTree>
    <p:extLst>
      <p:ext uri="{BB962C8B-B14F-4D97-AF65-F5344CB8AC3E}">
        <p14:creationId xmlns:p14="http://schemas.microsoft.com/office/powerpoint/2010/main" val="2051232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CAFF17E-F7F6-1749-B3EB-2A50F0B65DBC}"/>
              </a:ext>
            </a:extLst>
          </p:cNvPr>
          <p:cNvGraphicFramePr>
            <a:graphicFrameLocks noChangeAspect="1"/>
          </p:cNvGraphicFramePr>
          <p:nvPr>
            <p:extLst>
              <p:ext uri="{D42A27DB-BD31-4B8C-83A1-F6EECF244321}">
                <p14:modId xmlns:p14="http://schemas.microsoft.com/office/powerpoint/2010/main" val="440685218"/>
              </p:ext>
            </p:extLst>
          </p:nvPr>
        </p:nvGraphicFramePr>
        <p:xfrm>
          <a:off x="643214" y="219350"/>
          <a:ext cx="4511881" cy="5925135"/>
        </p:xfrm>
        <a:graphic>
          <a:graphicData uri="http://schemas.openxmlformats.org/presentationml/2006/ole">
            <mc:AlternateContent xmlns:mc="http://schemas.openxmlformats.org/markup-compatibility/2006">
              <mc:Choice xmlns:v="urn:schemas-microsoft-com:vml" Requires="v">
                <p:oleObj spid="_x0000_s8276" name="Document" r:id="rId3" imgW="5943600" imgH="8242300" progId="Word.Document.12">
                  <p:embed/>
                </p:oleObj>
              </mc:Choice>
              <mc:Fallback>
                <p:oleObj name="Document" r:id="rId3" imgW="5943600" imgH="8242300" progId="Word.Document.12">
                  <p:embed/>
                  <p:pic>
                    <p:nvPicPr>
                      <p:cNvPr id="4" name="Object 3">
                        <a:extLst>
                          <a:ext uri="{FF2B5EF4-FFF2-40B4-BE49-F238E27FC236}">
                            <a16:creationId xmlns:a16="http://schemas.microsoft.com/office/drawing/2014/main" id="{0A9380F3-4764-F044-A8D4-F31303B86D5B}"/>
                          </a:ext>
                        </a:extLst>
                      </p:cNvPr>
                      <p:cNvPicPr/>
                      <p:nvPr/>
                    </p:nvPicPr>
                    <p:blipFill>
                      <a:blip r:embed="rId4"/>
                      <a:stretch>
                        <a:fillRect/>
                      </a:stretch>
                    </p:blipFill>
                    <p:spPr>
                      <a:xfrm>
                        <a:off x="643214" y="219350"/>
                        <a:ext cx="4511881" cy="592513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4D4B7DB-0998-F249-98C5-D06F4AAE7F4A}"/>
              </a:ext>
            </a:extLst>
          </p:cNvPr>
          <p:cNvSpPr/>
          <p:nvPr/>
        </p:nvSpPr>
        <p:spPr>
          <a:xfrm>
            <a:off x="5512696" y="0"/>
            <a:ext cx="6308243" cy="6617196"/>
          </a:xfrm>
          <a:prstGeom prst="rect">
            <a:avLst/>
          </a:prstGeom>
        </p:spPr>
        <p:txBody>
          <a:bodyPr wrap="square">
            <a:spAutoFit/>
          </a:bodyPr>
          <a:lstStyle/>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1.  No permit is required to perform grass maintenance in public right-of-ways.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2.  </a:t>
            </a:r>
            <a:r>
              <a:rPr lang="en-US" sz="1200" dirty="0">
                <a:highlight>
                  <a:srgbClr val="FFFF00"/>
                </a:highlight>
                <a:latin typeface="Arial" panose="020B0604020202020204" pitchFamily="34" charset="0"/>
                <a:ea typeface="Arial" panose="020B0604020202020204" pitchFamily="34" charset="0"/>
              </a:rPr>
              <a:t>All permitted trees and plant material</a:t>
            </a:r>
            <a:r>
              <a:rPr lang="en-US" sz="1200" dirty="0">
                <a:latin typeface="Arial" panose="020B0604020202020204" pitchFamily="34" charset="0"/>
                <a:ea typeface="Arial" panose="020B0604020202020204" pitchFamily="34" charset="0"/>
              </a:rPr>
              <a:t> placed in public rights-of-way do not create or vest any property right in association with a permit, except in the city. Permittees shall be responsible for the maintenance of such trees and plant material, as provided herein, unless otherwise removed or specified as a condition of the permit issued pursuant to section 42-76.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3.  A property owner desiring to privately landscape the public </a:t>
            </a:r>
            <a:r>
              <a:rPr lang="en-US" sz="1200" dirty="0">
                <a:highlight>
                  <a:srgbClr val="FFFF00"/>
                </a:highlight>
                <a:latin typeface="Arial" panose="020B0604020202020204" pitchFamily="34" charset="0"/>
                <a:ea typeface="Arial" panose="020B0604020202020204" pitchFamily="34" charset="0"/>
              </a:rPr>
              <a:t>right-of-way</a:t>
            </a:r>
            <a:r>
              <a:rPr lang="en-US" sz="1200" dirty="0">
                <a:latin typeface="Arial" panose="020B0604020202020204" pitchFamily="34" charset="0"/>
                <a:ea typeface="Arial" panose="020B0604020202020204" pitchFamily="34" charset="0"/>
              </a:rPr>
              <a:t> shall submit a landscape and irrigation plan to the city manager or designee. The application shall include three sets of detailed plans indicating existing rights-of-way facilities, type and location of proposed plantings, and location of electrical and irrigation systems.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4.  After review and acceptance of the landscape and irrigation plans, a landscape agreement shall be signed by the permittee to insure that the permittee or his or her successor or assignee shall be responsible to maintain such material and irrigation systems until removed or otherwise specified. The agreement shall be recorded in the official records of Collier County.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5.  Tree planting distance from the edge of the sidewalk on private property shall be no closer than 36″ from the trunk of tree. Under no circumstances shall trees be planted within the flow line of a swale regardless of the setback from the edge of the sidewalk.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6.  </a:t>
            </a:r>
            <a:r>
              <a:rPr lang="en-US" sz="1200" dirty="0">
                <a:highlight>
                  <a:srgbClr val="FFFF00"/>
                </a:highlight>
                <a:latin typeface="Arial" panose="020B0604020202020204" pitchFamily="34" charset="0"/>
                <a:ea typeface="Arial" panose="020B0604020202020204" pitchFamily="34" charset="0"/>
              </a:rPr>
              <a:t>Tree</a:t>
            </a:r>
            <a:r>
              <a:rPr lang="en-US" sz="1200" dirty="0">
                <a:latin typeface="Arial" panose="020B0604020202020204" pitchFamily="34" charset="0"/>
                <a:ea typeface="Arial" panose="020B0604020202020204" pitchFamily="34" charset="0"/>
              </a:rPr>
              <a:t> plantings must not interfere with line of sight triangles at anytime or with ingress or egress to the property.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7.  Trees planted in the public </a:t>
            </a:r>
            <a:r>
              <a:rPr lang="en-US" sz="1200" dirty="0">
                <a:highlight>
                  <a:srgbClr val="FFFF00"/>
                </a:highlight>
                <a:latin typeface="Arial" panose="020B0604020202020204" pitchFamily="34" charset="0"/>
                <a:ea typeface="Arial" panose="020B0604020202020204" pitchFamily="34" charset="0"/>
              </a:rPr>
              <a:t>right-of-way</a:t>
            </a:r>
            <a:r>
              <a:rPr lang="en-US" sz="1200" dirty="0">
                <a:latin typeface="Arial" panose="020B0604020202020204" pitchFamily="34" charset="0"/>
                <a:ea typeface="Arial" panose="020B0604020202020204" pitchFamily="34" charset="0"/>
              </a:rPr>
              <a:t> in close proximity (less than ten feet) to underground utilities shall be reviewed and approved by the city manager or designee.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8.  Trees planted in the public </a:t>
            </a:r>
            <a:r>
              <a:rPr lang="en-US" sz="1200" dirty="0">
                <a:highlight>
                  <a:srgbClr val="FFFF00"/>
                </a:highlight>
                <a:latin typeface="Arial" panose="020B0604020202020204" pitchFamily="34" charset="0"/>
                <a:ea typeface="Arial" panose="020B0604020202020204" pitchFamily="34" charset="0"/>
              </a:rPr>
              <a:t>right-of-way</a:t>
            </a:r>
            <a:r>
              <a:rPr lang="en-US" sz="1200" dirty="0">
                <a:latin typeface="Arial" panose="020B0604020202020204" pitchFamily="34" charset="0"/>
                <a:ea typeface="Arial" panose="020B0604020202020204" pitchFamily="34" charset="0"/>
              </a:rPr>
              <a:t> under power supply lines shall be of the type that do not grow taller than 15 feet. The owner shall be responsible to maintain trees under or adjacent to the power supply to prevent power failure. </a:t>
            </a:r>
            <a:endParaRPr lang="en-US" sz="1200" dirty="0">
              <a:effectLst/>
              <a:latin typeface="Arial" panose="020B0604020202020204" pitchFamily="34" charset="0"/>
              <a:ea typeface="Arial" panose="020B0604020202020204" pitchFamily="34" charset="0"/>
            </a:endParaRPr>
          </a:p>
          <a:p>
            <a:pPr marL="548640" marR="0" indent="-274320" algn="just">
              <a:spcBef>
                <a:spcPts val="0"/>
              </a:spcBef>
              <a:spcAft>
                <a:spcPts val="600"/>
              </a:spcAft>
            </a:pPr>
            <a:r>
              <a:rPr lang="en-US" sz="1200" dirty="0">
                <a:latin typeface="Arial" panose="020B0604020202020204" pitchFamily="34" charset="0"/>
                <a:ea typeface="Arial" panose="020B0604020202020204" pitchFamily="34" charset="0"/>
              </a:rPr>
              <a:t>9.  </a:t>
            </a:r>
            <a:r>
              <a:rPr lang="en-US" sz="1200" dirty="0">
                <a:highlight>
                  <a:srgbClr val="FFFF00"/>
                </a:highlight>
                <a:latin typeface="Arial" panose="020B0604020202020204" pitchFamily="34" charset="0"/>
                <a:ea typeface="Arial" panose="020B0604020202020204" pitchFamily="34" charset="0"/>
              </a:rPr>
              <a:t>Existing private trees</a:t>
            </a:r>
            <a:r>
              <a:rPr lang="en-US" sz="1200" dirty="0">
                <a:latin typeface="Arial" panose="020B0604020202020204" pitchFamily="34" charset="0"/>
                <a:ea typeface="Arial" panose="020B0604020202020204" pitchFamily="34" charset="0"/>
              </a:rPr>
              <a:t> located in the public </a:t>
            </a:r>
            <a:r>
              <a:rPr lang="en-US" sz="1200" dirty="0">
                <a:highlight>
                  <a:srgbClr val="FFFF00"/>
                </a:highlight>
                <a:latin typeface="Arial" panose="020B0604020202020204" pitchFamily="34" charset="0"/>
                <a:ea typeface="Arial" panose="020B0604020202020204" pitchFamily="34" charset="0"/>
              </a:rPr>
              <a:t>right-of-way</a:t>
            </a:r>
            <a:r>
              <a:rPr lang="en-US" sz="1200" dirty="0">
                <a:latin typeface="Arial" panose="020B0604020202020204" pitchFamily="34" charset="0"/>
                <a:ea typeface="Arial" panose="020B0604020202020204" pitchFamily="34" charset="0"/>
              </a:rPr>
              <a:t> may be adversely impacted by various underground construction activities undertaken by the city. The city shall not be responsible for any adverse impact on existing private trees in the public </a:t>
            </a:r>
            <a:r>
              <a:rPr lang="en-US" sz="1200" dirty="0">
                <a:highlight>
                  <a:srgbClr val="FFFF00"/>
                </a:highlight>
                <a:latin typeface="Arial" panose="020B0604020202020204" pitchFamily="34" charset="0"/>
                <a:ea typeface="Arial" panose="020B0604020202020204" pitchFamily="34" charset="0"/>
              </a:rPr>
              <a:t>right-of-way</a:t>
            </a:r>
            <a:r>
              <a:rPr lang="en-US" sz="1200" dirty="0">
                <a:latin typeface="Arial" panose="020B0604020202020204" pitchFamily="34" charset="0"/>
                <a:ea typeface="Arial" panose="020B0604020202020204" pitchFamily="34" charset="0"/>
              </a:rPr>
              <a:t> from underground activities undertaken by the city. </a:t>
            </a:r>
            <a:endParaRPr lang="en-US"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6192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8A842A1-DDEC-8E4F-A2F3-83AFFD0365EC}"/>
              </a:ext>
            </a:extLst>
          </p:cNvPr>
          <p:cNvSpPr txBox="1"/>
          <p:nvPr/>
        </p:nvSpPr>
        <p:spPr>
          <a:xfrm>
            <a:off x="-1" y="4706470"/>
            <a:ext cx="4910789" cy="430306"/>
          </a:xfrm>
          <a:prstGeom prst="rect">
            <a:avLst/>
          </a:prstGeom>
          <a:solidFill>
            <a:srgbClr val="FFFF00"/>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6F977C1-7B7C-DD4F-A453-8918D119FDF6}"/>
              </a:ext>
            </a:extLst>
          </p:cNvPr>
          <p:cNvSpPr txBox="1"/>
          <p:nvPr/>
        </p:nvSpPr>
        <p:spPr>
          <a:xfrm>
            <a:off x="0" y="1506070"/>
            <a:ext cx="5183188" cy="699247"/>
          </a:xfrm>
          <a:prstGeom prst="rect">
            <a:avLst/>
          </a:prstGeom>
          <a:solidFill>
            <a:srgbClr val="FFFF00"/>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03F6A4A-F469-E842-B2E9-FBE649D831AE}"/>
              </a:ext>
            </a:extLst>
          </p:cNvPr>
          <p:cNvSpPr txBox="1"/>
          <p:nvPr/>
        </p:nvSpPr>
        <p:spPr>
          <a:xfrm>
            <a:off x="5183188" y="3307976"/>
            <a:ext cx="6172200" cy="2553074"/>
          </a:xfrm>
          <a:prstGeom prst="rect">
            <a:avLst/>
          </a:prstGeom>
          <a:solidFill>
            <a:srgbClr val="FFFF00"/>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80C41CFC-CD84-1545-9F2A-CBEB6233EADD}"/>
              </a:ext>
            </a:extLst>
          </p:cNvPr>
          <p:cNvSpPr>
            <a:spLocks noGrp="1"/>
          </p:cNvSpPr>
          <p:nvPr>
            <p:ph idx="1"/>
          </p:nvPr>
        </p:nvSpPr>
        <p:spPr>
          <a:xfrm>
            <a:off x="5096508" y="1647211"/>
            <a:ext cx="6172200" cy="4626794"/>
          </a:xfrm>
        </p:spPr>
        <p:txBody>
          <a:bodyPr>
            <a:normAutofit fontScale="62500" lnSpcReduction="20000"/>
          </a:bodyPr>
          <a:lstStyle/>
          <a:p>
            <a:pPr marL="514350" lvl="0" indent="-514350">
              <a:buFont typeface="+mj-lt"/>
              <a:buAutoNum type="alphaUcPeriod" startAt="3"/>
            </a:pPr>
            <a:r>
              <a:rPr lang="en-US" dirty="0"/>
              <a:t>Where City Public Works Director deems acceptable, grass seed shall be a mixture of 20 parts of Bermuda seed and 80 parts of Argentine Bahia. Materials and construction methods of grassing shall meet the requirements of Section 575 of the FOOT Standard Specifications</a:t>
            </a:r>
          </a:p>
          <a:p>
            <a:pPr marL="514350" lvl="0" indent="-514350">
              <a:buFont typeface="+mj-lt"/>
              <a:buAutoNum type="alphaUcPeriod" startAt="3"/>
            </a:pPr>
            <a:endParaRPr lang="en-US" dirty="0"/>
          </a:p>
          <a:p>
            <a:pPr marL="514350" lvl="0" indent="-514350">
              <a:buFont typeface="+mj-lt"/>
              <a:buAutoNum type="alphaUcPeriod" startAt="3"/>
            </a:pPr>
            <a:r>
              <a:rPr lang="en-US" dirty="0"/>
              <a:t>Grass SOD, Perennial Peanut, sometimes described as Echo Turf </a:t>
            </a:r>
            <a:r>
              <a:rPr lang="en-US" i="1" dirty="0"/>
              <a:t>(Arachis glabrata Berth) </a:t>
            </a:r>
            <a:r>
              <a:rPr lang="en-US" dirty="0"/>
              <a:t>and Sunshine Mimosa, sometimes described as Powder Puff </a:t>
            </a:r>
            <a:r>
              <a:rPr lang="en-US" i="1" dirty="0"/>
              <a:t>(Mimosa strigillosa) </a:t>
            </a:r>
            <a:r>
              <a:rPr lang="en-US" dirty="0"/>
              <a:t>are the approved groundcovers plant species that shall be used as alternative plant species for groundcover other than sod or turf in the right of way areas.  </a:t>
            </a:r>
          </a:p>
          <a:p>
            <a:pPr marL="514350" lvl="0" indent="-514350">
              <a:buFont typeface="+mj-lt"/>
              <a:buAutoNum type="alphaUcPeriod" startAt="3"/>
            </a:pPr>
            <a:endParaRPr lang="en-US" dirty="0">
              <a:solidFill>
                <a:srgbClr val="C00000"/>
              </a:solidFill>
            </a:endParaRPr>
          </a:p>
          <a:p>
            <a:pPr marL="0" lvl="0" indent="0">
              <a:buNone/>
            </a:pPr>
            <a:r>
              <a:rPr lang="en-US" dirty="0">
                <a:solidFill>
                  <a:srgbClr val="C00000"/>
                </a:solidFill>
              </a:rPr>
              <a:t>         Note: </a:t>
            </a:r>
            <a:r>
              <a:rPr lang="en-US" dirty="0" err="1">
                <a:solidFill>
                  <a:srgbClr val="C00000"/>
                </a:solidFill>
              </a:rPr>
              <a:t>FrogFruit</a:t>
            </a:r>
            <a:r>
              <a:rPr lang="en-US" dirty="0">
                <a:solidFill>
                  <a:srgbClr val="C00000"/>
                </a:solidFill>
              </a:rPr>
              <a:t> </a:t>
            </a:r>
            <a:r>
              <a:rPr lang="en-US" dirty="0" err="1">
                <a:solidFill>
                  <a:srgbClr val="C00000"/>
                </a:solidFill>
              </a:rPr>
              <a:t>GroundCover</a:t>
            </a:r>
            <a:r>
              <a:rPr lang="en-US" dirty="0">
                <a:solidFill>
                  <a:srgbClr val="C00000"/>
                </a:solidFill>
              </a:rPr>
              <a:t> recently added.</a:t>
            </a:r>
          </a:p>
          <a:p>
            <a:endParaRPr lang="en-US" dirty="0"/>
          </a:p>
        </p:txBody>
      </p:sp>
      <p:sp>
        <p:nvSpPr>
          <p:cNvPr id="4" name="Text Placeholder 3">
            <a:extLst>
              <a:ext uri="{FF2B5EF4-FFF2-40B4-BE49-F238E27FC236}">
                <a16:creationId xmlns:a16="http://schemas.microsoft.com/office/drawing/2014/main" id="{3BE0EA6A-E466-6240-A0EE-052E6E4DCA14}"/>
              </a:ext>
            </a:extLst>
          </p:cNvPr>
          <p:cNvSpPr>
            <a:spLocks noGrp="1"/>
          </p:cNvSpPr>
          <p:nvPr>
            <p:ph type="body" sz="half" idx="2"/>
          </p:nvPr>
        </p:nvSpPr>
        <p:spPr>
          <a:xfrm>
            <a:off x="0" y="0"/>
            <a:ext cx="5183188" cy="6750424"/>
          </a:xfrm>
        </p:spPr>
        <p:txBody>
          <a:bodyPr>
            <a:normAutofit/>
          </a:bodyPr>
          <a:lstStyle/>
          <a:p>
            <a:r>
              <a:rPr lang="en-US" sz="3200" b="1" dirty="0"/>
              <a:t>SECTION </a:t>
            </a:r>
            <a:r>
              <a:rPr lang="en-US" sz="3200" dirty="0"/>
              <a:t>13: </a:t>
            </a:r>
            <a:r>
              <a:rPr lang="en-US" sz="3200" b="1" dirty="0"/>
              <a:t>SOD &amp; APPROVED GROUNDCOVER SPECIES PLACEMENT </a:t>
            </a:r>
            <a:endParaRPr lang="en-US" sz="3200" dirty="0"/>
          </a:p>
          <a:p>
            <a:r>
              <a:rPr lang="en-US" sz="1800" dirty="0"/>
              <a:t>1. Sod and other approved groundcover plant species placement requirements in public right-of-way and easements: </a:t>
            </a:r>
          </a:p>
          <a:p>
            <a:pPr marL="342900" lvl="0" indent="-342900">
              <a:buFont typeface="+mj-lt"/>
              <a:buAutoNum type="alphaUcPeriod"/>
            </a:pPr>
            <a:r>
              <a:rPr lang="en-US" sz="1800" dirty="0"/>
              <a:t>The permittee or appropriately licensed contractor, if designated as an authorized agent, must apply for a right-of-way construction permit to perform sod or other approved ground cover plant species (Perennial Peanut and Sunshine Mimosa) installation work and </a:t>
            </a:r>
            <a:r>
              <a:rPr lang="en-US" sz="1800" i="1" dirty="0"/>
              <a:t>I </a:t>
            </a:r>
            <a:r>
              <a:rPr lang="en-US" sz="1800" dirty="0"/>
              <a:t>or maintenance thereof in public right- of-way. Appropriate design drawings or sketches are required and shall be submitted…</a:t>
            </a:r>
          </a:p>
          <a:p>
            <a:pPr marL="342900" lvl="0" indent="-342900">
              <a:buFont typeface="+mj-lt"/>
              <a:buAutoNum type="alphaUcPeriod"/>
            </a:pPr>
            <a:r>
              <a:rPr lang="en-US" sz="1800" dirty="0"/>
              <a:t>Grass sod shall be Centipede, Bahia grass, or St. Augustine  type and shall be well matted with grass roots, except that where sodding will adjoin or be in sufficiently close proximity to private lawns, the existing type of sod must be used. Materials and construction methods of sodding shall meet the requirements of Section 570 of the FOOT Standard Specifications. </a:t>
            </a:r>
          </a:p>
          <a:p>
            <a:endParaRPr lang="en-US" dirty="0"/>
          </a:p>
        </p:txBody>
      </p:sp>
      <p:pic>
        <p:nvPicPr>
          <p:cNvPr id="5" name="Content Placeholder 4">
            <a:extLst>
              <a:ext uri="{FF2B5EF4-FFF2-40B4-BE49-F238E27FC236}">
                <a16:creationId xmlns:a16="http://schemas.microsoft.com/office/drawing/2014/main" id="{DDC76C00-2BE6-E947-8E8B-B64897A81482}"/>
              </a:ext>
            </a:extLst>
          </p:cNvPr>
          <p:cNvPicPr>
            <a:picLocks noGrp="1" noChangeAspect="1"/>
          </p:cNvPicPr>
          <p:nvPr>
            <p:ph idx="1"/>
          </p:nvPr>
        </p:nvPicPr>
        <p:blipFill>
          <a:blip r:embed="rId2"/>
          <a:stretch>
            <a:fillRect/>
          </a:stretch>
        </p:blipFill>
        <p:spPr>
          <a:xfrm>
            <a:off x="156225" y="-121024"/>
            <a:ext cx="5299363" cy="6858000"/>
          </a:xfrm>
        </p:spPr>
      </p:pic>
    </p:spTree>
    <p:extLst>
      <p:ext uri="{BB962C8B-B14F-4D97-AF65-F5344CB8AC3E}">
        <p14:creationId xmlns:p14="http://schemas.microsoft.com/office/powerpoint/2010/main" val="101906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37D727F5-6008-774B-A92B-A59AD74DEB27}"/>
              </a:ext>
            </a:extLst>
          </p:cNvPr>
          <p:cNvGraphicFramePr>
            <a:graphicFrameLocks noChangeAspect="1"/>
          </p:cNvGraphicFramePr>
          <p:nvPr>
            <p:extLst>
              <p:ext uri="{D42A27DB-BD31-4B8C-83A1-F6EECF244321}">
                <p14:modId xmlns:p14="http://schemas.microsoft.com/office/powerpoint/2010/main" val="3331303338"/>
              </p:ext>
            </p:extLst>
          </p:nvPr>
        </p:nvGraphicFramePr>
        <p:xfrm>
          <a:off x="512560" y="315861"/>
          <a:ext cx="4982817" cy="6761968"/>
        </p:xfrm>
        <a:graphic>
          <a:graphicData uri="http://schemas.openxmlformats.org/presentationml/2006/ole">
            <mc:AlternateContent xmlns:mc="http://schemas.openxmlformats.org/markup-compatibility/2006">
              <mc:Choice xmlns:v="urn:schemas-microsoft-com:vml" Requires="v">
                <p:oleObj spid="_x0000_s4191" name="Document" r:id="rId3" imgW="6045200" imgH="8204200" progId="Word.Document.12">
                  <p:embed/>
                </p:oleObj>
              </mc:Choice>
              <mc:Fallback>
                <p:oleObj name="Document" r:id="rId3" imgW="6045200" imgH="8204200" progId="Word.Document.12">
                  <p:embed/>
                  <p:pic>
                    <p:nvPicPr>
                      <p:cNvPr id="0" name=""/>
                      <p:cNvPicPr/>
                      <p:nvPr/>
                    </p:nvPicPr>
                    <p:blipFill>
                      <a:blip r:embed="rId4"/>
                      <a:stretch>
                        <a:fillRect/>
                      </a:stretch>
                    </p:blipFill>
                    <p:spPr>
                      <a:xfrm>
                        <a:off x="512560" y="315861"/>
                        <a:ext cx="4982817" cy="6761968"/>
                      </a:xfrm>
                      <a:prstGeom prst="rect">
                        <a:avLst/>
                      </a:prstGeom>
                    </p:spPr>
                  </p:pic>
                </p:oleObj>
              </mc:Fallback>
            </mc:AlternateContent>
          </a:graphicData>
        </a:graphic>
      </p:graphicFrame>
    </p:spTree>
    <p:extLst>
      <p:ext uri="{BB962C8B-B14F-4D97-AF65-F5344CB8AC3E}">
        <p14:creationId xmlns:p14="http://schemas.microsoft.com/office/powerpoint/2010/main" val="210494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7362CA-30B7-2540-AAC3-3C3361C2FEA8}"/>
              </a:ext>
            </a:extLst>
          </p:cNvPr>
          <p:cNvSpPr>
            <a:spLocks noGrp="1"/>
          </p:cNvSpPr>
          <p:nvPr>
            <p:ph type="body" sz="half" idx="2"/>
          </p:nvPr>
        </p:nvSpPr>
        <p:spPr>
          <a:xfrm>
            <a:off x="159026" y="106017"/>
            <a:ext cx="11900452" cy="6626087"/>
          </a:xfrm>
        </p:spPr>
        <p:txBody>
          <a:bodyPr/>
          <a:lstStyle/>
          <a:p>
            <a:endParaRPr lang="en-US" dirty="0"/>
          </a:p>
          <a:p>
            <a:endParaRPr lang="en-US" dirty="0"/>
          </a:p>
          <a:p>
            <a:endParaRPr lang="en-US" dirty="0"/>
          </a:p>
          <a:p>
            <a:endParaRPr lang="en-US" dirty="0"/>
          </a:p>
          <a:p>
            <a:endParaRPr lang="en-US" dirty="0"/>
          </a:p>
          <a:p>
            <a:r>
              <a:rPr lang="en-US" dirty="0"/>
              <a:t>Andrew-</a:t>
            </a:r>
          </a:p>
          <a:p>
            <a:r>
              <a:rPr lang="en-US" dirty="0"/>
              <a:t>…review Ordinance 15-18, it will give you directions on what can be planted within the R/W.  As of this date, there is no means for an exception or variance.  </a:t>
            </a:r>
          </a:p>
          <a:p>
            <a:r>
              <a:rPr lang="en-US" dirty="0"/>
              <a:t> </a:t>
            </a:r>
          </a:p>
          <a:p>
            <a:r>
              <a:rPr lang="en-US" dirty="0"/>
              <a:t>tim</a:t>
            </a:r>
          </a:p>
          <a:p>
            <a:r>
              <a:rPr lang="en-US" dirty="0"/>
              <a:t> </a:t>
            </a:r>
          </a:p>
          <a:p>
            <a:r>
              <a:rPr lang="en-US" dirty="0"/>
              <a:t>Timothy E. Pinter, P.E.</a:t>
            </a:r>
          </a:p>
          <a:p>
            <a:r>
              <a:rPr lang="en-US" dirty="0"/>
              <a:t>Public Works Director</a:t>
            </a:r>
          </a:p>
          <a:p>
            <a:r>
              <a:rPr lang="en-US" dirty="0"/>
              <a:t>City of Marco Island Public Works Engineering</a:t>
            </a:r>
          </a:p>
          <a:p>
            <a:r>
              <a:rPr lang="en-US" u="sng" dirty="0">
                <a:hlinkClick r:id="rId2"/>
              </a:rPr>
              <a:t>50 Bald Eagle Dr.</a:t>
            </a:r>
            <a:endParaRPr lang="en-US" dirty="0"/>
          </a:p>
          <a:p>
            <a:r>
              <a:rPr lang="en-US" u="sng" dirty="0">
                <a:hlinkClick r:id="rId2"/>
              </a:rPr>
              <a:t>Marco Island, Florida 34145</a:t>
            </a:r>
            <a:endParaRPr lang="en-US" dirty="0"/>
          </a:p>
          <a:p>
            <a:endParaRPr lang="en-US" dirty="0"/>
          </a:p>
        </p:txBody>
      </p:sp>
      <p:graphicFrame>
        <p:nvGraphicFramePr>
          <p:cNvPr id="8" name="Table 7">
            <a:extLst>
              <a:ext uri="{FF2B5EF4-FFF2-40B4-BE49-F238E27FC236}">
                <a16:creationId xmlns:a16="http://schemas.microsoft.com/office/drawing/2014/main" id="{1B77E56C-8417-EC4F-B568-CEFF172883A6}"/>
              </a:ext>
            </a:extLst>
          </p:cNvPr>
          <p:cNvGraphicFramePr>
            <a:graphicFrameLocks noGrp="1"/>
          </p:cNvGraphicFramePr>
          <p:nvPr>
            <p:extLst>
              <p:ext uri="{D42A27DB-BD31-4B8C-83A1-F6EECF244321}">
                <p14:modId xmlns:p14="http://schemas.microsoft.com/office/powerpoint/2010/main" val="1070739520"/>
              </p:ext>
            </p:extLst>
          </p:nvPr>
        </p:nvGraphicFramePr>
        <p:xfrm>
          <a:off x="159026" y="1117297"/>
          <a:ext cx="10515600" cy="586740"/>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3054491589"/>
                    </a:ext>
                  </a:extLst>
                </a:gridCol>
                <a:gridCol w="5257800">
                  <a:extLst>
                    <a:ext uri="{9D8B030D-6E8A-4147-A177-3AD203B41FA5}">
                      <a16:colId xmlns:a16="http://schemas.microsoft.com/office/drawing/2014/main" val="3819368137"/>
                    </a:ext>
                  </a:extLst>
                </a:gridCol>
              </a:tblGrid>
              <a:tr h="0">
                <a:tc>
                  <a:txBody>
                    <a:bodyPr/>
                    <a:lstStyle/>
                    <a:p>
                      <a:pPr marL="0" marR="0">
                        <a:spcBef>
                          <a:spcPts val="0"/>
                        </a:spcBef>
                        <a:spcAft>
                          <a:spcPts val="0"/>
                        </a:spcAft>
                      </a:pPr>
                      <a:r>
                        <a:rPr lang="en-US" sz="1600" dirty="0">
                          <a:effectLst/>
                        </a:rPr>
                        <a:t>Tim Pinter &lt;TPinter@cityofmarcoisland.com&gt;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r">
                        <a:spcBef>
                          <a:spcPts val="0"/>
                        </a:spcBef>
                        <a:spcAft>
                          <a:spcPts val="0"/>
                        </a:spcAft>
                      </a:pPr>
                      <a:r>
                        <a:rPr lang="en-US" sz="1000" dirty="0">
                          <a:effectLst/>
                        </a:rPr>
                        <a:t>Mon, Mar 19, 2018 at 1:15 PM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20972244"/>
                  </a:ext>
                </a:extLst>
              </a:tr>
              <a:tr h="0">
                <a:tc gridSpan="2">
                  <a:txBody>
                    <a:bodyPr/>
                    <a:lstStyle/>
                    <a:p>
                      <a:pPr marL="0" marR="0">
                        <a:spcBef>
                          <a:spcPts val="0"/>
                        </a:spcBef>
                        <a:spcAft>
                          <a:spcPts val="0"/>
                        </a:spcAft>
                      </a:pPr>
                      <a:r>
                        <a:rPr lang="en-US" sz="1000" dirty="0">
                          <a:effectLst/>
                        </a:rPr>
                        <a:t>To: Andrew Kirlin &lt;andrew.kirlin@gmail.com&gt;</a:t>
                      </a:r>
                      <a:endParaRPr lang="en-US" sz="1200" dirty="0">
                        <a:effectLst/>
                      </a:endParaRPr>
                    </a:p>
                    <a:p>
                      <a:pPr marL="0" marR="0">
                        <a:spcBef>
                          <a:spcPts val="0"/>
                        </a:spcBef>
                        <a:spcAft>
                          <a:spcPts val="0"/>
                        </a:spcAft>
                      </a:pPr>
                      <a:r>
                        <a:rPr lang="en-US" sz="1000" dirty="0">
                          <a:effectLst/>
                        </a:rPr>
                        <a:t>Cc: David Baer &lt;DBaer@cityofmarcoisland.com&gt;, Daniel Smith &lt;dsmith@cityofmarcoisland.com&gt;, Guillermo Polanco &lt;gpolanco@cityofmarcoisland.com&gt;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38100" anchor="ctr"/>
                </a:tc>
                <a:tc hMerge="1">
                  <a:txBody>
                    <a:bodyPr/>
                    <a:lstStyle/>
                    <a:p>
                      <a:endParaRPr lang="en-US"/>
                    </a:p>
                  </a:txBody>
                  <a:tcPr/>
                </a:tc>
                <a:extLst>
                  <a:ext uri="{0D108BD9-81ED-4DB2-BD59-A6C34878D82A}">
                    <a16:rowId xmlns:a16="http://schemas.microsoft.com/office/drawing/2014/main" val="839863170"/>
                  </a:ext>
                </a:extLst>
              </a:tr>
            </a:tbl>
          </a:graphicData>
        </a:graphic>
      </p:graphicFrame>
      <p:pic>
        <p:nvPicPr>
          <p:cNvPr id="10241" name="Picture 1" descr="Gmail">
            <a:extLst>
              <a:ext uri="{FF2B5EF4-FFF2-40B4-BE49-F238E27FC236}">
                <a16:creationId xmlns:a16="http://schemas.microsoft.com/office/drawing/2014/main" id="{B9A84CE4-2CD6-FE44-AD03-CCE0CAEC0A6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61121" y="302592"/>
            <a:ext cx="1816100" cy="749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BE63FF12-7ADE-ED4B-AD6F-99627A9822AA}"/>
              </a:ext>
            </a:extLst>
          </p:cNvPr>
          <p:cNvSpPr>
            <a:spLocks noChangeArrowheads="1"/>
          </p:cNvSpPr>
          <p:nvPr/>
        </p:nvSpPr>
        <p:spPr bwMode="auto">
          <a:xfrm>
            <a:off x="361121" y="302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dirty="0"/>
          </a:p>
        </p:txBody>
      </p:sp>
      <p:sp>
        <p:nvSpPr>
          <p:cNvPr id="10" name="Rectangle 3">
            <a:extLst>
              <a:ext uri="{FF2B5EF4-FFF2-40B4-BE49-F238E27FC236}">
                <a16:creationId xmlns:a16="http://schemas.microsoft.com/office/drawing/2014/main" id="{83146D3A-DF42-FE41-ACD1-2B228DED87FD}"/>
              </a:ext>
            </a:extLst>
          </p:cNvPr>
          <p:cNvSpPr>
            <a:spLocks noChangeArrowheads="1"/>
          </p:cNvSpPr>
          <p:nvPr/>
        </p:nvSpPr>
        <p:spPr bwMode="auto">
          <a:xfrm>
            <a:off x="361121" y="302592"/>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id="{65D977CD-0E5D-DB4B-B9C0-05DC191003F1}"/>
              </a:ext>
            </a:extLst>
          </p:cNvPr>
          <p:cNvSpPr>
            <a:spLocks noChangeArrowheads="1"/>
          </p:cNvSpPr>
          <p:nvPr/>
        </p:nvSpPr>
        <p:spPr bwMode="auto">
          <a:xfrm>
            <a:off x="361121" y="3184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dirty="0"/>
          </a:p>
        </p:txBody>
      </p:sp>
      <p:sp>
        <p:nvSpPr>
          <p:cNvPr id="12" name="Rectangle 5">
            <a:extLst>
              <a:ext uri="{FF2B5EF4-FFF2-40B4-BE49-F238E27FC236}">
                <a16:creationId xmlns:a16="http://schemas.microsoft.com/office/drawing/2014/main" id="{33FA08B5-1614-844B-9414-76B4CFB88AFB}"/>
              </a:ext>
            </a:extLst>
          </p:cNvPr>
          <p:cNvSpPr>
            <a:spLocks noChangeArrowheads="1"/>
          </p:cNvSpPr>
          <p:nvPr/>
        </p:nvSpPr>
        <p:spPr bwMode="auto">
          <a:xfrm>
            <a:off x="361121" y="318467"/>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72283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86CAFA-C75F-304B-818C-465743B1344A}"/>
              </a:ext>
            </a:extLst>
          </p:cNvPr>
          <p:cNvSpPr txBox="1"/>
          <p:nvPr/>
        </p:nvSpPr>
        <p:spPr>
          <a:xfrm>
            <a:off x="188258" y="3366279"/>
            <a:ext cx="11165541" cy="990568"/>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CAE3184-2FD0-6B4A-91B3-E764A4A7FB1A}"/>
              </a:ext>
            </a:extLst>
          </p:cNvPr>
          <p:cNvSpPr txBox="1"/>
          <p:nvPr/>
        </p:nvSpPr>
        <p:spPr>
          <a:xfrm>
            <a:off x="282387" y="1573306"/>
            <a:ext cx="9991165" cy="564776"/>
          </a:xfrm>
          <a:prstGeom prst="rect">
            <a:avLst/>
          </a:prstGeom>
          <a:solidFill>
            <a:srgbClr val="FFFF00"/>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DAA52E8A-2042-3F45-98EC-BF47A149480D}"/>
              </a:ext>
            </a:extLst>
          </p:cNvPr>
          <p:cNvSpPr>
            <a:spLocks noGrp="1"/>
          </p:cNvSpPr>
          <p:nvPr>
            <p:ph idx="1"/>
          </p:nvPr>
        </p:nvSpPr>
        <p:spPr>
          <a:xfrm>
            <a:off x="188259" y="215152"/>
            <a:ext cx="11165541" cy="6441141"/>
          </a:xfrm>
        </p:spPr>
        <p:txBody>
          <a:bodyPr>
            <a:normAutofit fontScale="70000" lnSpcReduction="20000"/>
          </a:bodyPr>
          <a:lstStyle/>
          <a:p>
            <a:pPr marL="0" indent="0">
              <a:buNone/>
            </a:pPr>
            <a:endParaRPr lang="en-US" dirty="0"/>
          </a:p>
          <a:p>
            <a:pPr marL="0" indent="0">
              <a:buNone/>
            </a:pPr>
            <a:endParaRPr lang="en-US" dirty="0"/>
          </a:p>
          <a:p>
            <a:pPr marL="0" indent="0">
              <a:buNone/>
            </a:pPr>
            <a:endParaRPr lang="en-US" sz="3200" dirty="0"/>
          </a:p>
          <a:p>
            <a:pPr marL="0" indent="0">
              <a:buNone/>
            </a:pPr>
            <a:r>
              <a:rPr lang="en-US" sz="3400" dirty="0"/>
              <a:t>Andrew,</a:t>
            </a:r>
          </a:p>
          <a:p>
            <a:pPr marL="0" indent="0">
              <a:buNone/>
            </a:pPr>
            <a:r>
              <a:rPr lang="en-US" sz="3300" dirty="0"/>
              <a:t>In regard to plant selection whether it be trees, shrubs or in this case ground covers, diversity is more sustainable than a monoculture. </a:t>
            </a:r>
          </a:p>
          <a:p>
            <a:pPr marL="0" indent="0">
              <a:buNone/>
            </a:pPr>
            <a:r>
              <a:rPr lang="en-US" sz="3300" dirty="0"/>
              <a:t>As long as the plant is not categorized as invasive, I would broaden the ground cover selection to include some other species….to get more genetic heterogeneity which will help prevent total annihilation or aesthetic damage caused by a new insect or disease or weather. Plus, different species would add more interest w flowers or textural differences.  </a:t>
            </a:r>
          </a:p>
          <a:p>
            <a:pPr marL="0" indent="0">
              <a:buNone/>
            </a:pPr>
            <a:r>
              <a:rPr lang="en-US" sz="3300" dirty="0"/>
              <a:t>St. Augustine grass should be limited due to its high maintenance requirements (fertilizing, watering and mowing- especially hazardous on small medians) and potential chemical pollution of nearby surface waters from fertilizer and pesticide applications. We have several ground cover lists available through myself or UF|IFAS. </a:t>
            </a:r>
          </a:p>
          <a:p>
            <a:pPr marL="0" indent="0">
              <a:buNone/>
            </a:pPr>
            <a:r>
              <a:rPr lang="en-US" sz="2900" dirty="0"/>
              <a:t> </a:t>
            </a:r>
          </a:p>
          <a:p>
            <a:pPr marL="0" indent="0">
              <a:buNone/>
            </a:pPr>
            <a:r>
              <a:rPr lang="en-US" sz="2900" dirty="0"/>
              <a:t>Hope this helps! Please contact me on further details!</a:t>
            </a:r>
          </a:p>
          <a:p>
            <a:pPr marL="0" indent="0">
              <a:buNone/>
            </a:pPr>
            <a:r>
              <a:rPr lang="en-US" sz="3200" dirty="0"/>
              <a:t> </a:t>
            </a:r>
          </a:p>
          <a:p>
            <a:pPr marL="0" indent="0">
              <a:buNone/>
            </a:pPr>
            <a:endParaRPr lang="en-US" sz="3200" i="1" dirty="0"/>
          </a:p>
          <a:p>
            <a:pPr marL="0" indent="0">
              <a:buNone/>
            </a:pPr>
            <a:r>
              <a:rPr lang="en-US" sz="3200" i="1" dirty="0"/>
              <a:t>"Helping you to Protect the Environment and Beautify Your Landscape"</a:t>
            </a:r>
            <a:endParaRPr lang="en-US" sz="3200" dirty="0"/>
          </a:p>
          <a:p>
            <a:pPr marL="0" indent="0">
              <a:buNone/>
            </a:pPr>
            <a:r>
              <a:rPr lang="en-US" sz="3200" dirty="0"/>
              <a:t> </a:t>
            </a:r>
            <a:r>
              <a:rPr lang="en-US" sz="3200" i="1" dirty="0"/>
              <a:t>Doug Caldwell, </a:t>
            </a:r>
            <a:r>
              <a:rPr lang="en-US" sz="3200" dirty="0"/>
              <a:t>Ph.D.</a:t>
            </a:r>
            <a:r>
              <a:rPr lang="en-US" sz="3200" dirty="0">
                <a:effectLst/>
              </a:rPr>
              <a:t> </a:t>
            </a:r>
            <a:endParaRPr lang="en-US" sz="3200" dirty="0"/>
          </a:p>
        </p:txBody>
      </p:sp>
      <p:graphicFrame>
        <p:nvGraphicFramePr>
          <p:cNvPr id="5" name="Table 4">
            <a:extLst>
              <a:ext uri="{FF2B5EF4-FFF2-40B4-BE49-F238E27FC236}">
                <a16:creationId xmlns:a16="http://schemas.microsoft.com/office/drawing/2014/main" id="{6A2FC785-820F-2846-B92F-B4A613786BD2}"/>
              </a:ext>
            </a:extLst>
          </p:cNvPr>
          <p:cNvGraphicFramePr>
            <a:graphicFrameLocks noGrp="1"/>
          </p:cNvGraphicFramePr>
          <p:nvPr>
            <p:extLst>
              <p:ext uri="{D42A27DB-BD31-4B8C-83A1-F6EECF244321}">
                <p14:modId xmlns:p14="http://schemas.microsoft.com/office/powerpoint/2010/main" val="2616697558"/>
              </p:ext>
            </p:extLst>
          </p:nvPr>
        </p:nvGraphicFramePr>
        <p:xfrm>
          <a:off x="188259" y="215153"/>
          <a:ext cx="10515600" cy="769536"/>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43054106"/>
                    </a:ext>
                  </a:extLst>
                </a:gridCol>
              </a:tblGrid>
              <a:tr h="243305">
                <a:tc>
                  <a:txBody>
                    <a:bodyPr/>
                    <a:lstStyle/>
                    <a:p>
                      <a:pPr marL="0" marR="0">
                        <a:spcBef>
                          <a:spcPts val="0"/>
                        </a:spcBef>
                        <a:spcAft>
                          <a:spcPts val="0"/>
                        </a:spcAft>
                      </a:pPr>
                      <a:r>
                        <a:rPr lang="en-US" sz="1600" dirty="0">
                          <a:effectLst/>
                        </a:rPr>
                        <a:t>Caldwell,Doug L &lt;dougbug@ufl.edu&gt;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22643602"/>
                  </a:ext>
                </a:extLst>
              </a:tr>
              <a:tr h="524626">
                <a:tc>
                  <a:txBody>
                    <a:bodyPr/>
                    <a:lstStyle/>
                    <a:p>
                      <a:pPr marL="0" marR="0">
                        <a:spcBef>
                          <a:spcPts val="0"/>
                        </a:spcBef>
                        <a:spcAft>
                          <a:spcPts val="0"/>
                        </a:spcAft>
                      </a:pPr>
                      <a:r>
                        <a:rPr lang="en-US" sz="1600" dirty="0">
                          <a:effectLst/>
                        </a:rPr>
                        <a:t>To: andrew kirlin </a:t>
                      </a:r>
                      <a:r>
                        <a:rPr lang="en-US" sz="1600" u="sng" dirty="0">
                          <a:effectLst/>
                          <a:hlinkClick r:id="rId2"/>
                        </a:rPr>
                        <a:t>andrew.kirlin@gmail.com</a:t>
                      </a:r>
                      <a:endParaRPr lang="en-US" sz="1200" dirty="0">
                        <a:effectLst/>
                      </a:endParaRPr>
                    </a:p>
                    <a:p>
                      <a:pPr marL="0" marR="0">
                        <a:spcBef>
                          <a:spcPts val="0"/>
                        </a:spcBef>
                        <a:spcAft>
                          <a:spcPts val="0"/>
                        </a:spcAft>
                      </a:pPr>
                      <a:r>
                        <a:rPr lang="en-US" sz="1600" dirty="0">
                          <a:effectLst/>
                        </a:rPr>
                        <a:t>Tue, Jul 31, 2018 at 4:01 PM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38016" anchor="ctr"/>
                </a:tc>
                <a:extLst>
                  <a:ext uri="{0D108BD9-81ED-4DB2-BD59-A6C34878D82A}">
                    <a16:rowId xmlns:a16="http://schemas.microsoft.com/office/drawing/2014/main" val="2097240043"/>
                  </a:ext>
                </a:extLst>
              </a:tr>
            </a:tbl>
          </a:graphicData>
        </a:graphic>
      </p:graphicFrame>
    </p:spTree>
    <p:extLst>
      <p:ext uri="{BB962C8B-B14F-4D97-AF65-F5344CB8AC3E}">
        <p14:creationId xmlns:p14="http://schemas.microsoft.com/office/powerpoint/2010/main" val="276609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016660-13BA-BA4B-9B53-77D6F594ACED}"/>
              </a:ext>
            </a:extLst>
          </p:cNvPr>
          <p:cNvSpPr txBox="1"/>
          <p:nvPr/>
        </p:nvSpPr>
        <p:spPr>
          <a:xfrm>
            <a:off x="147638" y="5284693"/>
            <a:ext cx="11658880" cy="1277472"/>
          </a:xfrm>
          <a:prstGeom prst="rect">
            <a:avLst/>
          </a:prstGeom>
          <a:solidFill>
            <a:srgbClr val="FFFF00"/>
          </a:solidFill>
        </p:spPr>
        <p:txBody>
          <a:bodyPr wrap="square" rtlCol="0">
            <a:spAutoFit/>
          </a:bodyPr>
          <a:lstStyle/>
          <a:p>
            <a:endParaRPr lang="en-US" dirty="0"/>
          </a:p>
        </p:txBody>
      </p:sp>
      <p:sp>
        <p:nvSpPr>
          <p:cNvPr id="6" name="AutoShape 3" descr="http://www.leg.state.fl.us/../../Images/dividers/600x3_gradient.gif">
            <a:extLst>
              <a:ext uri="{FF2B5EF4-FFF2-40B4-BE49-F238E27FC236}">
                <a16:creationId xmlns:a16="http://schemas.microsoft.com/office/drawing/2014/main" id="{72F88D7B-15F9-0344-B1ED-321BD34ACD9C}"/>
              </a:ext>
            </a:extLst>
          </p:cNvPr>
          <p:cNvSpPr>
            <a:spLocks noGrp="1" noChangeAspect="1" noChangeArrowheads="1"/>
          </p:cNvSpPr>
          <p:nvPr>
            <p:ph idx="1"/>
          </p:nvPr>
        </p:nvSpPr>
        <p:spPr bwMode="auto">
          <a:xfrm>
            <a:off x="147638" y="107950"/>
            <a:ext cx="11847512" cy="6548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3200" dirty="0"/>
              <a:t>The 2018 Florida Statutes</a:t>
            </a:r>
            <a:r>
              <a:rPr lang="en-US" sz="3200" dirty="0">
                <a:effectLst/>
              </a:rPr>
              <a:t> </a:t>
            </a:r>
          </a:p>
          <a:p>
            <a:pPr marL="0" indent="0">
              <a:buNone/>
            </a:pPr>
            <a:r>
              <a:rPr lang="en-US" dirty="0">
                <a:hlinkClick r:id="rId2"/>
              </a:rPr>
              <a:t>Title XXVIII</a:t>
            </a:r>
            <a:br>
              <a:rPr lang="en-US" dirty="0"/>
            </a:br>
            <a:r>
              <a:rPr lang="en-US" dirty="0"/>
              <a:t>NATURAL RESOURCES; CONSERVATION, RECLAMATION, AND USE</a:t>
            </a:r>
          </a:p>
          <a:p>
            <a:pPr marL="0" indent="0">
              <a:buNone/>
            </a:pPr>
            <a:r>
              <a:rPr lang="en-US" dirty="0">
                <a:hlinkClick r:id="rId3"/>
              </a:rPr>
              <a:t>Chapter 373</a:t>
            </a:r>
            <a:r>
              <a:rPr lang="en-US" b="1" dirty="0"/>
              <a:t> </a:t>
            </a:r>
            <a:br>
              <a:rPr lang="en-US" dirty="0"/>
            </a:br>
            <a:r>
              <a:rPr lang="en-US" dirty="0"/>
              <a:t>WATER RESOURCES</a:t>
            </a:r>
            <a:r>
              <a:rPr lang="en-US" dirty="0">
                <a:effectLst/>
              </a:rPr>
              <a:t> </a:t>
            </a:r>
            <a:endParaRPr lang="en-US" b="1" dirty="0"/>
          </a:p>
          <a:p>
            <a:endParaRPr lang="en-US" b="1" dirty="0"/>
          </a:p>
          <a:p>
            <a:pPr marL="0" indent="0">
              <a:buNone/>
            </a:pPr>
            <a:r>
              <a:rPr lang="en-US" b="1" dirty="0"/>
              <a:t>373.185 Local Florida-friendly landscaping ordinances.</a:t>
            </a:r>
            <a:r>
              <a:rPr lang="en-US" dirty="0"/>
              <a:t>—</a:t>
            </a:r>
          </a:p>
          <a:p>
            <a:pPr marL="0" indent="0">
              <a:buNone/>
            </a:pPr>
            <a:r>
              <a:rPr lang="en-US" dirty="0"/>
              <a:t>(a) “Local government” means any county or municipality of the state.</a:t>
            </a:r>
          </a:p>
          <a:p>
            <a:pPr marL="0" indent="0">
              <a:buNone/>
            </a:pPr>
            <a:r>
              <a:rPr lang="en-US" dirty="0"/>
              <a:t>(b) “Florida-friendly landscaping” means quality landscapes that conserve water, protect the environment, are adaptable to local conditions, and are drought tolerant.</a:t>
            </a:r>
            <a:endParaRPr lang="en-US" dirty="0">
              <a:effectLst/>
            </a:endParaRPr>
          </a:p>
          <a:p>
            <a:pPr marL="0" indent="0">
              <a:buNone/>
            </a:pPr>
            <a:r>
              <a:rPr lang="en-US" dirty="0"/>
              <a:t>(c) A local government ordinance may not prohibit or be enforced so as to prohibit any property owner from implementing Florida-friendly landscaping on his or her land.</a:t>
            </a:r>
          </a:p>
        </p:txBody>
      </p:sp>
    </p:spTree>
    <p:extLst>
      <p:ext uri="{BB962C8B-B14F-4D97-AF65-F5344CB8AC3E}">
        <p14:creationId xmlns:p14="http://schemas.microsoft.com/office/powerpoint/2010/main" val="2069634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843</Words>
  <Application>Microsoft Office PowerPoint</Application>
  <PresentationFormat>Widescreen</PresentationFormat>
  <Paragraphs>132</Paragraphs>
  <Slides>13</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Calibri Light</vt:lpstr>
      <vt:lpstr>Office Theme</vt:lpstr>
      <vt:lpstr>Document</vt:lpstr>
      <vt:lpstr>-Right of 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Possible 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 of Way</dc:title>
  <dc:creator>Martin M</dc:creator>
  <cp:lastModifiedBy>Tim Pinter</cp:lastModifiedBy>
  <cp:revision>45</cp:revision>
  <cp:lastPrinted>2018-09-05T14:50:44Z</cp:lastPrinted>
  <dcterms:created xsi:type="dcterms:W3CDTF">2018-09-05T03:06:10Z</dcterms:created>
  <dcterms:modified xsi:type="dcterms:W3CDTF">2019-02-28T16:06:39Z</dcterms:modified>
</cp:coreProperties>
</file>