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78" r:id="rId2"/>
    <p:sldId id="279" r:id="rId3"/>
    <p:sldId id="284" r:id="rId4"/>
    <p:sldId id="283" r:id="rId5"/>
    <p:sldId id="285" r:id="rId6"/>
    <p:sldId id="294" r:id="rId7"/>
    <p:sldId id="291" r:id="rId8"/>
    <p:sldId id="286" r:id="rId9"/>
    <p:sldId id="256" r:id="rId10"/>
    <p:sldId id="287" r:id="rId11"/>
    <p:sldId id="293" r:id="rId12"/>
    <p:sldId id="288" r:id="rId13"/>
    <p:sldId id="295" r:id="rId14"/>
    <p:sldId id="289" r:id="rId15"/>
    <p:sldId id="270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00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98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FD7ADD6A-8F2E-4079-A565-E993F5CC0697}" type="datetimeFigureOut">
              <a:rPr lang="en-US" smtClean="0"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681EF0BA-68FE-4DCC-8108-97B4B0FA55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172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DD6A-8F2E-4079-A565-E993F5CC0697}" type="datetimeFigureOut">
              <a:rPr lang="en-US" smtClean="0"/>
              <a:t>9/19/2018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F0BA-68FE-4DCC-8108-97B4B0FA55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820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DD6A-8F2E-4079-A565-E993F5CC0697}" type="datetimeFigureOut">
              <a:rPr lang="en-US" smtClean="0"/>
              <a:t>9/19/2018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F0BA-68FE-4DCC-8108-97B4B0FA55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086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DD6A-8F2E-4079-A565-E993F5CC0697}" type="datetimeFigureOut">
              <a:rPr lang="en-US" smtClean="0"/>
              <a:t>9/19/2018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F0BA-68FE-4DCC-8108-97B4B0FA55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5765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DD6A-8F2E-4079-A565-E993F5CC0697}" type="datetimeFigureOut">
              <a:rPr lang="en-US" smtClean="0"/>
              <a:t>9/19/2018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F0BA-68FE-4DCC-8108-97B4B0FA55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657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DD6A-8F2E-4079-A565-E993F5CC0697}" type="datetimeFigureOut">
              <a:rPr lang="en-US" smtClean="0"/>
              <a:t>9/19/2018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F0BA-68FE-4DCC-8108-97B4B0FA55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034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DD6A-8F2E-4079-A565-E993F5CC0697}" type="datetimeFigureOut">
              <a:rPr lang="en-US" smtClean="0"/>
              <a:t>9/19/2018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F0BA-68FE-4DCC-8108-97B4B0FA55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211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DD6A-8F2E-4079-A565-E993F5CC0697}" type="datetimeFigureOut">
              <a:rPr lang="en-US" smtClean="0"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F0BA-68FE-4DCC-8108-97B4B0FA55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238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DD6A-8F2E-4079-A565-E993F5CC0697}" type="datetimeFigureOut">
              <a:rPr lang="en-US" smtClean="0"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F0BA-68FE-4DCC-8108-97B4B0FA55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969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FD7ADD6A-8F2E-4079-A565-E993F5CC0697}" type="datetimeFigureOut">
              <a:rPr lang="en-US" smtClean="0"/>
              <a:t>9/19/2018</a:t>
            </a:fld>
            <a:endParaRPr lang="en-US" dirty="0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681EF0BA-68FE-4DCC-8108-97B4B0FA55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75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DD6A-8F2E-4079-A565-E993F5CC0697}" type="datetimeFigureOut">
              <a:rPr lang="en-US" smtClean="0"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F0BA-68FE-4DCC-8108-97B4B0FA55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00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DD6A-8F2E-4079-A565-E993F5CC0697}" type="datetimeFigureOut">
              <a:rPr lang="en-US" smtClean="0"/>
              <a:t>9/19/2018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F0BA-68FE-4DCC-8108-97B4B0FA55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726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DD6A-8F2E-4079-A565-E993F5CC0697}" type="datetimeFigureOut">
              <a:rPr lang="en-US" smtClean="0"/>
              <a:t>9/19/2018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F0BA-68FE-4DCC-8108-97B4B0FA55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86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DD6A-8F2E-4079-A565-E993F5CC0697}" type="datetimeFigureOut">
              <a:rPr lang="en-US" smtClean="0"/>
              <a:t>9/19/2018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F0BA-68FE-4DCC-8108-97B4B0FA55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564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DD6A-8F2E-4079-A565-E993F5CC0697}" type="datetimeFigureOut">
              <a:rPr lang="en-US" smtClean="0"/>
              <a:t>9/19/2018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F0BA-68FE-4DCC-8108-97B4B0FA55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342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DD6A-8F2E-4079-A565-E993F5CC0697}" type="datetimeFigureOut">
              <a:rPr lang="en-US" smtClean="0"/>
              <a:t>9/19/2018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F0BA-68FE-4DCC-8108-97B4B0FA55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289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DD6A-8F2E-4079-A565-E993F5CC0697}" type="datetimeFigureOut">
              <a:rPr lang="en-US" smtClean="0"/>
              <a:t>9/19/2018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F0BA-68FE-4DCC-8108-97B4B0FA55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619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ADD6A-8F2E-4079-A565-E993F5CC0697}" type="datetimeFigureOut">
              <a:rPr lang="en-US" smtClean="0"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EF0BA-68FE-4DCC-8108-97B4B0FA55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7430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4869" y="2347542"/>
            <a:ext cx="6682901" cy="1478570"/>
          </a:xfrm>
        </p:spPr>
        <p:txBody>
          <a:bodyPr/>
          <a:lstStyle/>
          <a:p>
            <a:r>
              <a:rPr lang="en-US" dirty="0"/>
              <a:t>Marco island water quality 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6773" y="3766158"/>
            <a:ext cx="7118327" cy="368220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Presented to the City of Marco Waterways Advisory Committee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February 16, 2017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dirty="0"/>
          </a:p>
          <a:p>
            <a:pPr marL="0" indent="0" algn="r">
              <a:spcBef>
                <a:spcPts val="0"/>
              </a:spcBef>
              <a:buNone/>
            </a:pPr>
            <a:r>
              <a:rPr lang="en-US" sz="1600" dirty="0"/>
              <a:t>Rhonda J. Watkins, Principal Environmental Specialist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1600" dirty="0"/>
              <a:t>Collier County Pollution Control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811" y="404258"/>
            <a:ext cx="6621959" cy="176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77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1585518"/>
            <a:ext cx="7429499" cy="516761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Rookery Bay Coastal WBID directly upstream is impaired for dissolved oxygen, fecal coliform and nutrients</a:t>
            </a:r>
          </a:p>
          <a:p>
            <a:pPr lvl="1"/>
            <a:r>
              <a:rPr lang="en-US" dirty="0"/>
              <a:t>Slated for TMDL development in 2020 for nutrients, dissolved oxygen and unionized ammonia</a:t>
            </a:r>
          </a:p>
          <a:p>
            <a:pPr lvl="1"/>
            <a:r>
              <a:rPr lang="en-US" dirty="0"/>
              <a:t>Fecal coliform is not a priority as FDEP has an ongoing effort to update the fecal indicator bacteria criteria to implement a statewide TMDL (FDEP Priority Framework Document)</a:t>
            </a:r>
          </a:p>
          <a:p>
            <a:pPr lvl="1"/>
            <a:r>
              <a:rPr lang="en-US" dirty="0"/>
              <a:t>New bacteria criteria were adopted in 2016</a:t>
            </a:r>
          </a:p>
          <a:p>
            <a:r>
              <a:rPr lang="en-US" dirty="0"/>
              <a:t>Offshore WBID 8064 is listed as impaired for fecal coliform</a:t>
            </a:r>
          </a:p>
          <a:p>
            <a:pPr lvl="1"/>
            <a:r>
              <a:rPr lang="en-US" dirty="0"/>
              <a:t>Not based on actual fecal coliform samples or results</a:t>
            </a:r>
          </a:p>
          <a:p>
            <a:pPr lvl="2"/>
            <a:r>
              <a:rPr lang="en-US" dirty="0"/>
              <a:t>Based on shellfish harvesting south of Cape Romano area being “conditionally approved”</a:t>
            </a:r>
          </a:p>
          <a:p>
            <a:pPr lvl="2"/>
            <a:r>
              <a:rPr lang="en-US" dirty="0"/>
              <a:t>“Conditionally approved” status based on rain events and probability of increased bacteria. </a:t>
            </a:r>
          </a:p>
          <a:p>
            <a:pPr lvl="2"/>
            <a:r>
              <a:rPr lang="en-US" dirty="0"/>
              <a:t>FDEP intends on redrawing the WBID boundaries to exclude shellfish harvesting area thus removing artificial impairment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967001"/>
          </a:xfrm>
        </p:spPr>
        <p:txBody>
          <a:bodyPr/>
          <a:lstStyle/>
          <a:p>
            <a:r>
              <a:rPr lang="en-US" dirty="0"/>
              <a:t>Impaired waters assessment</a:t>
            </a:r>
          </a:p>
        </p:txBody>
      </p:sp>
    </p:spTree>
    <p:extLst>
      <p:ext uri="{BB962C8B-B14F-4D97-AF65-F5344CB8AC3E}">
        <p14:creationId xmlns:p14="http://schemas.microsoft.com/office/powerpoint/2010/main" val="3488097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50" y="179601"/>
            <a:ext cx="8305101" cy="6417578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4002947" y="698981"/>
            <a:ext cx="1877736" cy="970428"/>
          </a:xfrm>
          <a:prstGeom prst="wedgeRectCallout">
            <a:avLst>
              <a:gd name="adj1" fmla="val 16060"/>
              <a:gd name="adj2" fmla="val 39705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Class II-Shellfish Propagation or Harvesting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856060" y="1904351"/>
            <a:ext cx="1847359" cy="2667649"/>
          </a:xfrm>
          <a:prstGeom prst="wedgeRectCallout">
            <a:avLst>
              <a:gd name="adj1" fmla="val 36919"/>
              <a:gd name="adj2" fmla="val -17252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 hangingPunct="0"/>
            <a:r>
              <a:rPr lang="en-US" dirty="0">
                <a:solidFill>
                  <a:schemeClr val="bg1"/>
                </a:solidFill>
              </a:rPr>
              <a:t>Class III--Fish consumption; recreation, propagation and maintenance of a healthy, well-balanced Population of fish and wildlife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50333" y="6227847"/>
            <a:ext cx="3974218" cy="369332"/>
          </a:xfrm>
          <a:prstGeom prst="rect">
            <a:avLst/>
          </a:prstGeom>
          <a:solidFill>
            <a:srgbClr val="99FF99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Water Use Classifications (FAC 62-302)</a:t>
            </a:r>
          </a:p>
        </p:txBody>
      </p:sp>
    </p:spTree>
    <p:extLst>
      <p:ext uri="{BB962C8B-B14F-4D97-AF65-F5344CB8AC3E}">
        <p14:creationId xmlns:p14="http://schemas.microsoft.com/office/powerpoint/2010/main" val="278918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1339273"/>
            <a:ext cx="7429499" cy="51723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Water Quality Standards</a:t>
            </a:r>
          </a:p>
          <a:p>
            <a:pPr lvl="1"/>
            <a:r>
              <a:rPr lang="en-US" dirty="0"/>
              <a:t>Marco Island WBID is classified as Class II (marine waters)</a:t>
            </a:r>
          </a:p>
          <a:p>
            <a:pPr lvl="2"/>
            <a:r>
              <a:rPr lang="en-US" dirty="0"/>
              <a:t>Designated use is for the propagation and harvesting of shellfish</a:t>
            </a:r>
          </a:p>
          <a:p>
            <a:pPr lvl="2"/>
            <a:r>
              <a:rPr lang="en-US" dirty="0"/>
              <a:t>Class II Standards can be found in FAC 62-302</a:t>
            </a:r>
          </a:p>
          <a:p>
            <a:r>
              <a:rPr lang="en-US" dirty="0"/>
              <a:t>Fecal coliform Criteria</a:t>
            </a:r>
          </a:p>
          <a:p>
            <a:pPr lvl="1"/>
            <a:r>
              <a:rPr lang="en-US" dirty="0"/>
              <a:t>FDEP established new bacteria standards in 2016</a:t>
            </a:r>
          </a:p>
          <a:p>
            <a:pPr lvl="1"/>
            <a:r>
              <a:rPr lang="en-US" dirty="0"/>
              <a:t>FDEP adopted EPA’s national recreational water quality criteria using Enterococcus in marine waters and E. Coli in fresh waters</a:t>
            </a:r>
          </a:p>
          <a:p>
            <a:pPr lvl="1"/>
            <a:r>
              <a:rPr lang="en-US" dirty="0"/>
              <a:t>Class III Marine uses Enterococcus</a:t>
            </a:r>
          </a:p>
          <a:p>
            <a:pPr lvl="1"/>
            <a:r>
              <a:rPr lang="en-US" dirty="0"/>
              <a:t>Class II uses Fecal Coliform</a:t>
            </a:r>
          </a:p>
          <a:p>
            <a:pPr lvl="2"/>
            <a:r>
              <a:rPr lang="en-US" dirty="0"/>
              <a:t>Fecal coliform is not a good indicator of human pathogens</a:t>
            </a:r>
          </a:p>
          <a:p>
            <a:pPr lvl="2"/>
            <a:r>
              <a:rPr lang="en-US" dirty="0"/>
              <a:t>There are no approved shellfish harvesting areas in the Marco Island WBID</a:t>
            </a:r>
          </a:p>
          <a:p>
            <a:pPr lvl="1"/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29950" y="489463"/>
            <a:ext cx="7429499" cy="967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Impaired waters assessment</a:t>
            </a:r>
          </a:p>
        </p:txBody>
      </p:sp>
    </p:spTree>
    <p:extLst>
      <p:ext uri="{BB962C8B-B14F-4D97-AF65-F5344CB8AC3E}">
        <p14:creationId xmlns:p14="http://schemas.microsoft.com/office/powerpoint/2010/main" val="1747727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1644072"/>
            <a:ext cx="7429499" cy="4608945"/>
          </a:xfrm>
        </p:spPr>
        <p:txBody>
          <a:bodyPr>
            <a:normAutofit/>
          </a:bodyPr>
          <a:lstStyle/>
          <a:p>
            <a:r>
              <a:rPr lang="en-US" dirty="0"/>
              <a:t>Numeric Nutrient Criteria (NNC) for estuaries established in 2015</a:t>
            </a:r>
          </a:p>
          <a:p>
            <a:r>
              <a:rPr lang="en-US" dirty="0"/>
              <a:t>State is divided into Estuarine Nutrient Regions (ENR)</a:t>
            </a:r>
          </a:p>
          <a:p>
            <a:r>
              <a:rPr lang="en-US" dirty="0"/>
              <a:t>Marco Island WBID has not been assessed for NNC </a:t>
            </a:r>
          </a:p>
          <a:p>
            <a:pPr lvl="1"/>
            <a:r>
              <a:rPr lang="en-US" dirty="0"/>
              <a:t>City’s Data collected prior to 2015 are not in STORET </a:t>
            </a:r>
          </a:p>
          <a:p>
            <a:pPr lvl="1"/>
            <a:r>
              <a:rPr lang="en-US" dirty="0"/>
              <a:t>FDEP will only assess data in STORET (FAC 62-160)</a:t>
            </a:r>
          </a:p>
          <a:p>
            <a:pPr lvl="1"/>
            <a:r>
              <a:rPr lang="en-US" dirty="0"/>
              <a:t>Must have 3 years of data to assess for numeric nutrient criteria</a:t>
            </a:r>
          </a:p>
          <a:p>
            <a:pPr lvl="2"/>
            <a:r>
              <a:rPr lang="en-US" dirty="0"/>
              <a:t>Based on annual geometric mean</a:t>
            </a:r>
          </a:p>
          <a:p>
            <a:pPr lvl="2"/>
            <a:r>
              <a:rPr lang="en-US" dirty="0"/>
              <a:t>Not to exceed once in 3 years</a:t>
            </a:r>
          </a:p>
          <a:p>
            <a:pPr marL="914400" lvl="2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967001"/>
          </a:xfrm>
        </p:spPr>
        <p:txBody>
          <a:bodyPr/>
          <a:lstStyle/>
          <a:p>
            <a:r>
              <a:rPr lang="en-US" dirty="0"/>
              <a:t>Impaired waters assessment</a:t>
            </a:r>
          </a:p>
        </p:txBody>
      </p:sp>
    </p:spTree>
    <p:extLst>
      <p:ext uri="{BB962C8B-B14F-4D97-AF65-F5344CB8AC3E}">
        <p14:creationId xmlns:p14="http://schemas.microsoft.com/office/powerpoint/2010/main" val="1069586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50" y="189272"/>
            <a:ext cx="8305101" cy="6417578"/>
          </a:xfrm>
          <a:prstGeom prst="rect">
            <a:avLst/>
          </a:prstGeom>
        </p:spPr>
      </p:pic>
      <p:sp>
        <p:nvSpPr>
          <p:cNvPr id="8" name="Rectangular Callout 7"/>
          <p:cNvSpPr/>
          <p:nvPr/>
        </p:nvSpPr>
        <p:spPr>
          <a:xfrm>
            <a:off x="6376396" y="2460669"/>
            <a:ext cx="1728132" cy="1140903"/>
          </a:xfrm>
          <a:prstGeom prst="wedgeRectCallout">
            <a:avLst>
              <a:gd name="adj1" fmla="val 63192"/>
              <a:gd name="adj2" fmla="val 118278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ENRE8</a:t>
            </a:r>
          </a:p>
          <a:p>
            <a:r>
              <a:rPr lang="en-US" dirty="0">
                <a:solidFill>
                  <a:schemeClr val="bg1"/>
                </a:solidFill>
              </a:rPr>
              <a:t>TN: 0.41</a:t>
            </a:r>
          </a:p>
          <a:p>
            <a:r>
              <a:rPr lang="en-US" dirty="0">
                <a:solidFill>
                  <a:schemeClr val="bg1"/>
                </a:solidFill>
              </a:rPr>
              <a:t>TP: 0.053</a:t>
            </a:r>
          </a:p>
          <a:p>
            <a:r>
              <a:rPr lang="en-US" dirty="0">
                <a:solidFill>
                  <a:schemeClr val="bg1"/>
                </a:solidFill>
              </a:rPr>
              <a:t>CHLa: 4.1 ug/L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4002947" y="698981"/>
            <a:ext cx="1728132" cy="1140903"/>
          </a:xfrm>
          <a:prstGeom prst="wedgeRectCallout">
            <a:avLst>
              <a:gd name="adj1" fmla="val 9264"/>
              <a:gd name="adj2" fmla="val 164705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ENRE3 Criteria</a:t>
            </a:r>
          </a:p>
          <a:p>
            <a:r>
              <a:rPr lang="en-US" dirty="0">
                <a:solidFill>
                  <a:schemeClr val="bg1"/>
                </a:solidFill>
              </a:rPr>
              <a:t>TN:  0.30 mg/L</a:t>
            </a:r>
          </a:p>
          <a:p>
            <a:r>
              <a:rPr lang="en-US" dirty="0">
                <a:solidFill>
                  <a:schemeClr val="bg1"/>
                </a:solidFill>
              </a:rPr>
              <a:t>TP: 0.046 mg/L</a:t>
            </a:r>
          </a:p>
          <a:p>
            <a:r>
              <a:rPr lang="en-US" dirty="0">
                <a:solidFill>
                  <a:schemeClr val="bg1"/>
                </a:solidFill>
              </a:rPr>
              <a:t>CHLa: 4.9 ug/L</a:t>
            </a:r>
          </a:p>
        </p:txBody>
      </p:sp>
      <p:sp>
        <p:nvSpPr>
          <p:cNvPr id="12" name="Rectangular Callout 11"/>
          <p:cNvSpPr/>
          <p:nvPr/>
        </p:nvSpPr>
        <p:spPr>
          <a:xfrm>
            <a:off x="900419" y="2458057"/>
            <a:ext cx="1728132" cy="1086274"/>
          </a:xfrm>
          <a:prstGeom prst="wedgeRectCallout">
            <a:avLst>
              <a:gd name="adj1" fmla="val 62177"/>
              <a:gd name="adj2" fmla="val 113798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ENRE2 Criteria</a:t>
            </a:r>
          </a:p>
          <a:p>
            <a:r>
              <a:rPr lang="en-US" dirty="0">
                <a:solidFill>
                  <a:schemeClr val="bg1"/>
                </a:solidFill>
              </a:rPr>
              <a:t>TN:  0.25 mg/L</a:t>
            </a:r>
          </a:p>
          <a:p>
            <a:r>
              <a:rPr lang="en-US" dirty="0">
                <a:solidFill>
                  <a:schemeClr val="bg1"/>
                </a:solidFill>
              </a:rPr>
              <a:t>TP: 0.032 mg/L</a:t>
            </a:r>
          </a:p>
          <a:p>
            <a:r>
              <a:rPr lang="en-US" dirty="0">
                <a:solidFill>
                  <a:schemeClr val="bg1"/>
                </a:solidFill>
              </a:rPr>
              <a:t>CHLa: 3.1 ug/L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5634182" y="4729018"/>
            <a:ext cx="1806472" cy="1213716"/>
          </a:xfrm>
          <a:prstGeom prst="wedgeRectCallout">
            <a:avLst>
              <a:gd name="adj1" fmla="val 85814"/>
              <a:gd name="adj2" fmla="val 62983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ENRE6 Criteria</a:t>
            </a:r>
          </a:p>
          <a:p>
            <a:r>
              <a:rPr lang="en-US" dirty="0">
                <a:solidFill>
                  <a:schemeClr val="bg1"/>
                </a:solidFill>
              </a:rPr>
              <a:t>TN:  0.26 mg/L</a:t>
            </a:r>
          </a:p>
          <a:p>
            <a:r>
              <a:rPr lang="en-US" dirty="0">
                <a:solidFill>
                  <a:schemeClr val="bg1"/>
                </a:solidFill>
              </a:rPr>
              <a:t>TP: 0.016 mg/L</a:t>
            </a:r>
          </a:p>
          <a:p>
            <a:r>
              <a:rPr lang="en-US" dirty="0">
                <a:solidFill>
                  <a:schemeClr val="bg1"/>
                </a:solidFill>
              </a:rPr>
              <a:t>CHLa: 1.4 ug/L</a:t>
            </a:r>
          </a:p>
        </p:txBody>
      </p:sp>
      <p:sp>
        <p:nvSpPr>
          <p:cNvPr id="11" name="Up Arrow Callout 10"/>
          <p:cNvSpPr/>
          <p:nvPr/>
        </p:nvSpPr>
        <p:spPr>
          <a:xfrm>
            <a:off x="778079" y="75501"/>
            <a:ext cx="1972811" cy="2097247"/>
          </a:xfrm>
          <a:prstGeom prst="upArrowCallou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ENRE4 Criteria</a:t>
            </a:r>
          </a:p>
          <a:p>
            <a:r>
              <a:rPr lang="en-US" dirty="0">
                <a:solidFill>
                  <a:schemeClr val="bg1"/>
                </a:solidFill>
              </a:rPr>
              <a:t>Naples Bay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TN:  0.57 mg/L</a:t>
            </a:r>
          </a:p>
          <a:p>
            <a:r>
              <a:rPr lang="en-US" dirty="0">
                <a:solidFill>
                  <a:schemeClr val="bg1"/>
                </a:solidFill>
              </a:rPr>
              <a:t>TP: 0.045 mg/L</a:t>
            </a:r>
          </a:p>
          <a:p>
            <a:r>
              <a:rPr lang="en-US" dirty="0">
                <a:solidFill>
                  <a:schemeClr val="bg1"/>
                </a:solidFill>
              </a:rPr>
              <a:t>CHLa: 4.3 ug/L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50333" y="6237518"/>
            <a:ext cx="3974218" cy="369332"/>
          </a:xfrm>
          <a:prstGeom prst="rect">
            <a:avLst/>
          </a:prstGeom>
          <a:solidFill>
            <a:srgbClr val="99FF99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Estuarine Nutrient Regions (FAC 62-302)</a:t>
            </a:r>
          </a:p>
        </p:txBody>
      </p:sp>
    </p:spTree>
    <p:extLst>
      <p:ext uri="{BB962C8B-B14F-4D97-AF65-F5344CB8AC3E}">
        <p14:creationId xmlns:p14="http://schemas.microsoft.com/office/powerpoint/2010/main" val="303474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3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420" y="2955318"/>
            <a:ext cx="7429499" cy="52934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298583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101225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172" y="1719743"/>
            <a:ext cx="7429499" cy="426854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Water quality monitoring established by City of Marco in ~2001</a:t>
            </a:r>
          </a:p>
          <a:p>
            <a:r>
              <a:rPr lang="en-US" dirty="0"/>
              <a:t>12 sampling sites selected by City of Marco</a:t>
            </a:r>
          </a:p>
          <a:p>
            <a:r>
              <a:rPr lang="en-US" dirty="0"/>
              <a:t>Sampling frequency varied from monthly to every other month</a:t>
            </a:r>
          </a:p>
          <a:p>
            <a:r>
              <a:rPr lang="en-US" dirty="0"/>
              <a:t>Fecal Coliform, Enterococcus, Total Kjeldahl Nitrogen (added ~2006)</a:t>
            </a:r>
          </a:p>
          <a:p>
            <a:r>
              <a:rPr lang="en-US" dirty="0"/>
              <a:t>Analyzed by Pollution Control Lab or Contracted Laboratory—NELAC Certified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746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992168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1862196"/>
            <a:ext cx="7429499" cy="4268543"/>
          </a:xfrm>
        </p:spPr>
        <p:txBody>
          <a:bodyPr>
            <a:normAutofit/>
          </a:bodyPr>
          <a:lstStyle/>
          <a:p>
            <a:r>
              <a:rPr lang="en-US" dirty="0"/>
              <a:t>2007-2014 </a:t>
            </a:r>
          </a:p>
          <a:p>
            <a:pPr lvl="1"/>
            <a:r>
              <a:rPr lang="en-US" dirty="0"/>
              <a:t>Same 12 sites sampled every other month</a:t>
            </a:r>
          </a:p>
          <a:p>
            <a:pPr lvl="1"/>
            <a:r>
              <a:rPr lang="en-US" dirty="0"/>
              <a:t>Fecal, Enterococcus, TKN</a:t>
            </a:r>
          </a:p>
          <a:p>
            <a:r>
              <a:rPr lang="en-US" dirty="0"/>
              <a:t>Data not entered into Florida Department of Environmental Protection’s (FDEP) STORET (</a:t>
            </a:r>
            <a:r>
              <a:rPr lang="en-US" u="sng" dirty="0"/>
              <a:t>STO</a:t>
            </a:r>
            <a:r>
              <a:rPr lang="en-US" dirty="0"/>
              <a:t>rage and </a:t>
            </a:r>
            <a:r>
              <a:rPr lang="en-US" u="sng" dirty="0"/>
              <a:t>RET</a:t>
            </a:r>
            <a:r>
              <a:rPr lang="en-US" dirty="0"/>
              <a:t>rieval) database</a:t>
            </a:r>
          </a:p>
          <a:p>
            <a:r>
              <a:rPr lang="en-US" dirty="0"/>
              <a:t>Not sampled under a required Field Sampling Quality Manual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849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044027"/>
          </a:xfrm>
        </p:spPr>
        <p:txBody>
          <a:bodyPr/>
          <a:lstStyle/>
          <a:p>
            <a:r>
              <a:rPr lang="en-US" dirty="0"/>
              <a:t>current 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852" y="1662545"/>
            <a:ext cx="7672478" cy="4615163"/>
          </a:xfrm>
        </p:spPr>
        <p:txBody>
          <a:bodyPr>
            <a:normAutofit/>
          </a:bodyPr>
          <a:lstStyle/>
          <a:p>
            <a:r>
              <a:rPr lang="en-US" dirty="0"/>
              <a:t>2015-present</a:t>
            </a:r>
          </a:p>
          <a:p>
            <a:pPr lvl="1"/>
            <a:r>
              <a:rPr lang="en-US" dirty="0"/>
              <a:t>Same 12 sites sampled quarterly</a:t>
            </a:r>
          </a:p>
          <a:p>
            <a:pPr lvl="1"/>
            <a:r>
              <a:rPr lang="en-US" dirty="0"/>
              <a:t>Expanded parameter list to allow assessment of the Numeric Nutrient Criteria</a:t>
            </a:r>
          </a:p>
          <a:p>
            <a:pPr lvl="1"/>
            <a:r>
              <a:rPr lang="en-US" dirty="0"/>
              <a:t>Collected by Collier County Pollution Control staff</a:t>
            </a:r>
          </a:p>
          <a:p>
            <a:pPr lvl="2"/>
            <a:r>
              <a:rPr lang="en-US" dirty="0"/>
              <a:t>Follow FDEP standard operating procedures under the required Field Sampling Quality Manual (Florida Administrative Code 62-160).</a:t>
            </a:r>
          </a:p>
          <a:p>
            <a:pPr lvl="2"/>
            <a:r>
              <a:rPr lang="en-US" dirty="0"/>
              <a:t>Collect field quality control samples to ensure samples are collected cleanly and accurately</a:t>
            </a:r>
          </a:p>
          <a:p>
            <a:pPr lvl="2"/>
            <a:r>
              <a:rPr lang="en-US" dirty="0"/>
              <a:t>Field meters are calibrated daily</a:t>
            </a:r>
          </a:p>
          <a:p>
            <a:pPr lvl="1"/>
            <a:r>
              <a:rPr lang="en-US" dirty="0"/>
              <a:t>Data are uploaded annually to FDEP’s STORET database.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132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13" y="234893"/>
            <a:ext cx="8343098" cy="6446939"/>
          </a:xfrm>
        </p:spPr>
      </p:pic>
    </p:spTree>
    <p:extLst>
      <p:ext uri="{BB962C8B-B14F-4D97-AF65-F5344CB8AC3E}">
        <p14:creationId xmlns:p14="http://schemas.microsoft.com/office/powerpoint/2010/main" val="3526903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1727200"/>
            <a:ext cx="7429499" cy="470130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Sites are all sampled from land using direct grab samplers</a:t>
            </a:r>
          </a:p>
          <a:p>
            <a:pPr lvl="1"/>
            <a:r>
              <a:rPr lang="en-US" dirty="0"/>
              <a:t>Access to some sites is becoming difficult due to build-out and may have to be relocated</a:t>
            </a:r>
          </a:p>
          <a:p>
            <a:r>
              <a:rPr lang="en-US" dirty="0"/>
              <a:t>Current cost of monitoring $9,170.70 </a:t>
            </a:r>
          </a:p>
          <a:p>
            <a:pPr lvl="1"/>
            <a:r>
              <a:rPr lang="en-US" dirty="0"/>
              <a:t>Field Sampling $4,626.72</a:t>
            </a:r>
          </a:p>
          <a:p>
            <a:pPr lvl="1"/>
            <a:r>
              <a:rPr lang="en-US" dirty="0"/>
              <a:t>Analytical Services $3,325.28 </a:t>
            </a:r>
          </a:p>
          <a:p>
            <a:pPr lvl="1"/>
            <a:r>
              <a:rPr lang="en-US" dirty="0"/>
              <a:t>STORET data upload $1,218.70 		</a:t>
            </a:r>
          </a:p>
          <a:p>
            <a:pPr lvl="1"/>
            <a:r>
              <a:rPr lang="en-US" dirty="0"/>
              <a:t>Dissolved oxygen, specific conductivity, salinity, pH, temperature, nitrate, nitrite, total Kjeldahl nitrogen, total nitrogen, total phosphorus, chlorophyll-a, enterococcus, fecal coliform</a:t>
            </a:r>
          </a:p>
          <a:p>
            <a:pPr lvl="1"/>
            <a:r>
              <a:rPr lang="en-US" dirty="0"/>
              <a:t>Fecal coliform was removed in May 2016 due to new, more sensitive standards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016318"/>
          </a:xfrm>
        </p:spPr>
        <p:txBody>
          <a:bodyPr/>
          <a:lstStyle/>
          <a:p>
            <a:r>
              <a:rPr lang="en-US" dirty="0"/>
              <a:t>current monitoring</a:t>
            </a:r>
          </a:p>
        </p:txBody>
      </p:sp>
    </p:spTree>
    <p:extLst>
      <p:ext uri="{BB962C8B-B14F-4D97-AF65-F5344CB8AC3E}">
        <p14:creationId xmlns:p14="http://schemas.microsoft.com/office/powerpoint/2010/main" val="799220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50" y="192947"/>
            <a:ext cx="8305101" cy="64175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61617" y="6241193"/>
            <a:ext cx="3262934" cy="369332"/>
          </a:xfrm>
          <a:prstGeom prst="rect">
            <a:avLst/>
          </a:prstGeom>
          <a:solidFill>
            <a:srgbClr val="99FF99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WBID—</a:t>
            </a:r>
            <a:r>
              <a:rPr lang="en-US" u="sng" dirty="0">
                <a:solidFill>
                  <a:schemeClr val="bg1"/>
                </a:solidFill>
              </a:rPr>
              <a:t>W</a:t>
            </a:r>
            <a:r>
              <a:rPr lang="en-US" dirty="0">
                <a:solidFill>
                  <a:schemeClr val="bg1"/>
                </a:solidFill>
              </a:rPr>
              <a:t>ater</a:t>
            </a:r>
            <a:r>
              <a:rPr lang="en-US" u="sng" dirty="0">
                <a:solidFill>
                  <a:schemeClr val="bg1"/>
                </a:solidFill>
              </a:rPr>
              <a:t>B</a:t>
            </a:r>
            <a:r>
              <a:rPr lang="en-US" dirty="0">
                <a:solidFill>
                  <a:schemeClr val="bg1"/>
                </a:solidFill>
              </a:rPr>
              <a:t>ody </a:t>
            </a:r>
            <a:r>
              <a:rPr lang="en-US" u="sng" dirty="0">
                <a:solidFill>
                  <a:schemeClr val="bg1"/>
                </a:solidFill>
              </a:rPr>
              <a:t>ID</a:t>
            </a:r>
            <a:r>
              <a:rPr lang="en-US" dirty="0">
                <a:solidFill>
                  <a:schemeClr val="bg1"/>
                </a:solidFill>
              </a:rPr>
              <a:t>entification</a:t>
            </a:r>
          </a:p>
        </p:txBody>
      </p:sp>
    </p:spTree>
    <p:extLst>
      <p:ext uri="{BB962C8B-B14F-4D97-AF65-F5344CB8AC3E}">
        <p14:creationId xmlns:p14="http://schemas.microsoft.com/office/powerpoint/2010/main" val="1305173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450738"/>
            <a:ext cx="7429499" cy="992168"/>
          </a:xfrm>
        </p:spPr>
        <p:txBody>
          <a:bodyPr/>
          <a:lstStyle/>
          <a:p>
            <a:r>
              <a:rPr lang="en-US" dirty="0"/>
              <a:t>Impaired waters assessment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56060" y="1551963"/>
            <a:ext cx="7429499" cy="503339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Florida Administrative Code (FAC) 62-303—Impaired Waters Rule (IWR)</a:t>
            </a:r>
          </a:p>
          <a:p>
            <a:r>
              <a:rPr lang="en-US" dirty="0"/>
              <a:t>Assessed every 5 years</a:t>
            </a:r>
          </a:p>
          <a:p>
            <a:r>
              <a:rPr lang="en-US" dirty="0"/>
              <a:t>Last assessment of WBIDs in Collier County was 2011-2012</a:t>
            </a:r>
          </a:p>
          <a:p>
            <a:r>
              <a:rPr lang="en-US" dirty="0"/>
              <a:t>Next assessment in Collier County is not until 2019 due to addition of new criteria (bacteria, dissolved oxygen, nutrients) and need to gather more data.</a:t>
            </a:r>
          </a:p>
          <a:p>
            <a:r>
              <a:rPr lang="en-US" dirty="0"/>
              <a:t>Marco Island currently has no impairments based on data collected prior to 2006 by FDEP and Florida International University (via South Florida Water Management Contract)</a:t>
            </a:r>
          </a:p>
          <a:p>
            <a:r>
              <a:rPr lang="en-US" dirty="0"/>
              <a:t>Statewide TMDL for mercury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888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536"/>
            <a:ext cx="7772400" cy="565609"/>
          </a:xfrm>
        </p:spPr>
        <p:txBody>
          <a:bodyPr>
            <a:normAutofit fontScale="90000"/>
          </a:bodyPr>
          <a:lstStyle/>
          <a:p>
            <a:pPr algn="r"/>
            <a:r>
              <a:rPr lang="en-US" sz="3600" dirty="0">
                <a:solidFill>
                  <a:schemeClr val="bg2"/>
                </a:solidFill>
              </a:rPr>
              <a:t>Impaired waters and tmdls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354" r="303" b="869"/>
          <a:stretch/>
        </p:blipFill>
        <p:spPr>
          <a:xfrm>
            <a:off x="685801" y="685800"/>
            <a:ext cx="7842737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6835" y="316468"/>
            <a:ext cx="2818701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Total Maximum Daily Load</a:t>
            </a:r>
          </a:p>
        </p:txBody>
      </p:sp>
    </p:spTree>
    <p:extLst>
      <p:ext uri="{BB962C8B-B14F-4D97-AF65-F5344CB8AC3E}">
        <p14:creationId xmlns:p14="http://schemas.microsoft.com/office/powerpoint/2010/main" val="229386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6296</TotalTime>
  <Words>794</Words>
  <Application>Microsoft Office PowerPoint</Application>
  <PresentationFormat>On-screen Show (4:3)</PresentationFormat>
  <Paragraphs>108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Tw Cen MT</vt:lpstr>
      <vt:lpstr>Circuit</vt:lpstr>
      <vt:lpstr>Marco island water quality monitoring</vt:lpstr>
      <vt:lpstr>Background</vt:lpstr>
      <vt:lpstr>Background</vt:lpstr>
      <vt:lpstr>current monitoring</vt:lpstr>
      <vt:lpstr>PowerPoint Presentation</vt:lpstr>
      <vt:lpstr>current monitoring</vt:lpstr>
      <vt:lpstr>PowerPoint Presentation</vt:lpstr>
      <vt:lpstr>Impaired waters assessment</vt:lpstr>
      <vt:lpstr>Impaired waters and tmdls</vt:lpstr>
      <vt:lpstr>Impaired waters assessment</vt:lpstr>
      <vt:lpstr>PowerPoint Presentation</vt:lpstr>
      <vt:lpstr>PowerPoint Presentation</vt:lpstr>
      <vt:lpstr>Impaired waters assessment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Quality Assessment</dc:title>
  <dc:creator>WatkinsRhonda</dc:creator>
  <cp:lastModifiedBy>Lois Keilwitz</cp:lastModifiedBy>
  <cp:revision>221</cp:revision>
  <cp:lastPrinted>2017-01-25T20:42:40Z</cp:lastPrinted>
  <dcterms:created xsi:type="dcterms:W3CDTF">2016-04-21T18:05:14Z</dcterms:created>
  <dcterms:modified xsi:type="dcterms:W3CDTF">2018-09-19T15:07:24Z</dcterms:modified>
</cp:coreProperties>
</file>